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1"/>
  </p:notesMasterIdLst>
  <p:sldIdLst>
    <p:sldId id="291" r:id="rId3"/>
    <p:sldId id="296" r:id="rId4"/>
    <p:sldId id="297" r:id="rId5"/>
    <p:sldId id="298" r:id="rId6"/>
    <p:sldId id="299" r:id="rId7"/>
    <p:sldId id="307" r:id="rId8"/>
    <p:sldId id="329" r:id="rId9"/>
    <p:sldId id="306" r:id="rId10"/>
    <p:sldId id="308" r:id="rId11"/>
    <p:sldId id="326" r:id="rId12"/>
    <p:sldId id="300" r:id="rId13"/>
    <p:sldId id="327" r:id="rId14"/>
    <p:sldId id="295" r:id="rId15"/>
    <p:sldId id="328" r:id="rId16"/>
    <p:sldId id="330" r:id="rId17"/>
    <p:sldId id="303" r:id="rId18"/>
    <p:sldId id="312" r:id="rId19"/>
    <p:sldId id="301" r:id="rId20"/>
    <p:sldId id="311" r:id="rId21"/>
    <p:sldId id="313" r:id="rId22"/>
    <p:sldId id="321" r:id="rId23"/>
    <p:sldId id="302" r:id="rId24"/>
    <p:sldId id="304" r:id="rId25"/>
    <p:sldId id="305" r:id="rId26"/>
    <p:sldId id="310" r:id="rId27"/>
    <p:sldId id="309" r:id="rId28"/>
    <p:sldId id="314" r:id="rId29"/>
    <p:sldId id="315" r:id="rId30"/>
    <p:sldId id="317" r:id="rId31"/>
    <p:sldId id="318" r:id="rId32"/>
    <p:sldId id="316" r:id="rId33"/>
    <p:sldId id="319" r:id="rId34"/>
    <p:sldId id="320" r:id="rId35"/>
    <p:sldId id="292" r:id="rId36"/>
    <p:sldId id="322" r:id="rId37"/>
    <p:sldId id="323" r:id="rId38"/>
    <p:sldId id="324" r:id="rId39"/>
    <p:sldId id="325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B76797D-5AA2-2E40-9A3D-F378597F4595}">
          <p14:sldIdLst>
            <p14:sldId id="291"/>
            <p14:sldId id="296"/>
            <p14:sldId id="297"/>
            <p14:sldId id="298"/>
            <p14:sldId id="299"/>
            <p14:sldId id="307"/>
            <p14:sldId id="329"/>
            <p14:sldId id="306"/>
            <p14:sldId id="308"/>
            <p14:sldId id="326"/>
            <p14:sldId id="300"/>
            <p14:sldId id="327"/>
            <p14:sldId id="295"/>
            <p14:sldId id="328"/>
            <p14:sldId id="330"/>
            <p14:sldId id="303"/>
            <p14:sldId id="312"/>
            <p14:sldId id="301"/>
            <p14:sldId id="311"/>
            <p14:sldId id="313"/>
            <p14:sldId id="321"/>
            <p14:sldId id="302"/>
            <p14:sldId id="304"/>
            <p14:sldId id="305"/>
            <p14:sldId id="310"/>
            <p14:sldId id="309"/>
          </p14:sldIdLst>
        </p14:section>
        <p14:section name="Horn clauses, SLD resolution" id="{94649F63-A5EF-034D-897E-B9E5CED0DF6C}">
          <p14:sldIdLst>
            <p14:sldId id="314"/>
            <p14:sldId id="315"/>
            <p14:sldId id="317"/>
            <p14:sldId id="318"/>
            <p14:sldId id="316"/>
            <p14:sldId id="319"/>
            <p14:sldId id="320"/>
            <p14:sldId id="292"/>
            <p14:sldId id="322"/>
            <p14:sldId id="323"/>
            <p14:sldId id="324"/>
            <p14:sldId id="32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82956" autoAdjust="0"/>
  </p:normalViewPr>
  <p:slideViewPr>
    <p:cSldViewPr snapToGrid="0" snapToObjects="1">
      <p:cViewPr varScale="1">
        <p:scale>
          <a:sx n="107" d="100"/>
          <a:sy n="107" d="100"/>
        </p:scale>
        <p:origin x="109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tiff>
</file>

<file path=ppt/media/image15.png>
</file>

<file path=ppt/media/image2.png>
</file>

<file path=ppt/media/image34.png>
</file>

<file path=ppt/media/image36.png>
</file>

<file path=ppt/media/image37.png>
</file>

<file path=ppt/media/image38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5623F3-1840-3D49-AA6B-53B52E0534B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95D3F-1537-9242-8647-6640764E9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911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(p \wedge q) \text{ becomes }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vee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q\\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(p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vee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q) \text{ becomes }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 \wedge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q\\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forall_x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\phi(x) \text{ becomes } \exists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\phi(x)\\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exists_x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\phi(x) \text{ becomes }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\phi(x)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892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70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exists_x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&amp;\phi(x))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vee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forall_x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\phi(x))\\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&amp;\text{ becomes }\\</a:t>
            </a:r>
          </a:p>
          <a:p>
            <a:r>
              <a:rPr lang="mr-I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(\exists_{x_1} &amp;\phi(x_1)) \vee (\forall_{x_2} \phi(x_2))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86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forall_x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P(x)) \wedge (\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exists_x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Q(x))\\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forall_x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exists_x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(P(x) \wedge Q(x))\\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_{x_1} \exists_{x_2} (P(x_1) \wedge Q(x_2))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045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_{x_1}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_{x_2} ...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_{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exists_y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\phi(x_1, ...,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y)</a:t>
            </a:r>
          </a:p>
          <a:p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_{x_1}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_{x_2} ...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_{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 \phi(x_1, ...,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f_y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(x_1, ...,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25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_{X_1}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_{X_2} P(X_1, X_2, a) \text{ == } P(X_1, X_2, a)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82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&amp;\text{1)}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forall_x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exists_y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forall_z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x,y,z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))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rightarrow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Q(x)\\</a:t>
            </a:r>
          </a:p>
          <a:p>
            <a:r>
              <a:rPr lang="mr-I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&amp;&amp;\neg P(x, f_y(x), f_z(x)) \vee Q(x)\\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&amp;\text{2)}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forall_y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((\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forall_x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forall_y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x,y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))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rightarrow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exists_x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x,y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))&amp;\\</a:t>
            </a:r>
          </a:p>
          <a:p>
            <a:r>
              <a:rPr lang="mr-I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&amp;&amp;\neg P(f_x(y), f_x(y)) \vee R(f_u(y), y)\\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&amp;\text{3)}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exists_x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forall_y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(P(x)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rightarrow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exists_z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forall_u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Q(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y,z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rightarrow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u,z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)))\\</a:t>
            </a:r>
          </a:p>
          <a:p>
            <a:r>
              <a:rPr lang="mr-I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&amp;&amp;P(x) \wedge Q(f_y(x), z) \wedge \neg R(f_u(x, z), z)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207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exists_x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forall_y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(P(x)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rightarrow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exists_z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forall_u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Q(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y,z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rightarrow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u,z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)))\\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\text{Prove:}\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forall_x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R(x, a)</a:t>
            </a: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73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\{P(x), \neg Q(x)\} \; \; \; \; \{Q(a)\} \; \; \; \; \{\neg P(a)\} \; \; \; \;  \{Q(b)\}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66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&amp;Mother(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mom,son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&amp;Alive(mom)\\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forall_x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Mother(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Parent(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forall_x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forall_y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(Parent(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\wedge Alive(x))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Older(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(x)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vee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Older(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x,son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5D3F-1537-9242-8647-6640764E9A2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778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49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61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22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814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591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384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3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96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33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85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42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08D75-F817-724B-ACA9-D10E402EA43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F3AB3-3A69-9F4D-BE56-107B91736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28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08D75-F817-724B-ACA9-D10E402EA43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F3AB3-3A69-9F4D-BE56-107B91736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98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iteseerx.ist.psu.edu/viewdoc/download?doi=10.1.1.301.439&amp;rep=rep1&amp;type=pdf" TargetMode="External"/><Relationship Id="rId3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3" Type="http://schemas.openxmlformats.org/officeDocument/2006/relationships/hyperlink" Target="https://web.stanford.edu/class/cs227/Lectures/lec08a.pdf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3" Type="http://schemas.openxmlformats.org/officeDocument/2006/relationships/hyperlink" Target="https://web.stanford.edu/class/cs227/Lectures/lec08a.pdf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Relationship Id="rId3" Type="http://schemas.openxmlformats.org/officeDocument/2006/relationships/hyperlink" Target="https://web.stanford.edu/class/cs227/Lectures/lec08a.pdf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cs.washington.edu/courses/cse473/01sp/slides/fol-inference-4.pdf" TargetMode="External"/><Relationship Id="rId4" Type="http://schemas.openxmlformats.org/officeDocument/2006/relationships/hyperlink" Target="http://www.cs.toronto.edu/~sheila/384/w11/Lectures/csc384w11-KR-tutorial.pdf" TargetMode="External"/><Relationship Id="rId5" Type="http://schemas.openxmlformats.org/officeDocument/2006/relationships/hyperlink" Target="http://citeseerx.ist.psu.edu/viewdoc/download?doi=10.1.1.301.439&amp;rep=rep1&amp;type=pdf" TargetMode="External"/><Relationship Id="rId6" Type="http://schemas.openxmlformats.org/officeDocument/2006/relationships/hyperlink" Target="https://en.wikipedia.org/wiki/SLD_resolutio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Conjunctive_normal_form#First-order_logic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taff.science.uva.nl/u.endriss/teaching/cs3aur-kings-2002/pdf/resolution.pdf" TargetMode="Externa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3227"/>
            <a:ext cx="7772400" cy="1470025"/>
          </a:xfrm>
        </p:spPr>
        <p:txBody>
          <a:bodyPr/>
          <a:lstStyle/>
          <a:p>
            <a:r>
              <a:rPr lang="en-US" dirty="0"/>
              <a:t>Computationally Modeling Reasoning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8900" y="2040148"/>
            <a:ext cx="7135822" cy="194511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Professor John Licato</a:t>
            </a:r>
          </a:p>
          <a:p>
            <a:r>
              <a:rPr lang="en-US" dirty="0"/>
              <a:t>University of South Florida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chemeClr val="tx2"/>
                </a:solidFill>
              </a:rPr>
              <a:t>First-Order Resolution and SLD Resolution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5838" y="4173749"/>
            <a:ext cx="3152578" cy="23240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664" y="4173749"/>
            <a:ext cx="2641080" cy="229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715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69332" y="2083997"/>
            <a:ext cx="85936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 smtClean="0"/>
              <a:t>Source</a:t>
            </a:r>
            <a:r>
              <a:rPr lang="en-US" sz="1200" dirty="0" smtClean="0"/>
              <a:t>: https</a:t>
            </a:r>
            <a:r>
              <a:rPr lang="en-US" sz="1200" dirty="0"/>
              <a:t>://</a:t>
            </a:r>
            <a:r>
              <a:rPr lang="en-US" sz="1200" dirty="0" err="1"/>
              <a:t>pdfs.semanticscholar.org</a:t>
            </a:r>
            <a:r>
              <a:rPr lang="en-US" sz="1200" dirty="0"/>
              <a:t>/presentation/8846/d8317d9e2eaa14e89dda0120929d86261d25.pdf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114299"/>
            <a:ext cx="8140700" cy="2044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567" y="2918884"/>
            <a:ext cx="5664200" cy="482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06092" y="3604683"/>
            <a:ext cx="1435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Turns into</a:t>
            </a:r>
            <a:r>
              <a:rPr lang="mr-IN" dirty="0" smtClean="0"/>
              <a:t>…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450" y="4163483"/>
            <a:ext cx="7086600" cy="482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5908" y="5518150"/>
            <a:ext cx="77884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3366FF"/>
                </a:solidFill>
              </a:rPr>
              <a:t>Note: </a:t>
            </a:r>
            <a:r>
              <a:rPr lang="en-US" sz="2400" dirty="0" err="1" smtClean="0">
                <a:solidFill>
                  <a:srgbClr val="3366FF"/>
                </a:solidFill>
              </a:rPr>
              <a:t>Skolemization</a:t>
            </a:r>
            <a:r>
              <a:rPr lang="en-US" sz="2400" dirty="0" smtClean="0">
                <a:solidFill>
                  <a:srgbClr val="3366FF"/>
                </a:solidFill>
              </a:rPr>
              <a:t> preserves </a:t>
            </a:r>
            <a:r>
              <a:rPr lang="en-US" sz="2400" dirty="0" err="1" smtClean="0">
                <a:solidFill>
                  <a:srgbClr val="3366FF"/>
                </a:solidFill>
              </a:rPr>
              <a:t>satisfiability</a:t>
            </a:r>
            <a:r>
              <a:rPr lang="en-US" sz="2400" dirty="0" smtClean="0">
                <a:solidFill>
                  <a:srgbClr val="3366FF"/>
                </a:solidFill>
              </a:rPr>
              <a:t>, not equivalence!</a:t>
            </a:r>
            <a:endParaRPr lang="en-US" sz="24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205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Drop universal quantifiers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that all we have are universal quantifiers, get rid of them</a:t>
            </a:r>
          </a:p>
          <a:p>
            <a:r>
              <a:rPr lang="en-US" dirty="0"/>
              <a:t>But never forget which are variables and which are constant objects!</a:t>
            </a:r>
          </a:p>
          <a:p>
            <a:r>
              <a:rPr lang="en-US" dirty="0"/>
              <a:t>One </a:t>
            </a:r>
            <a:r>
              <a:rPr lang="en-US" dirty="0" smtClean="0"/>
              <a:t>standard way </a:t>
            </a:r>
            <a:r>
              <a:rPr lang="en-US" dirty="0"/>
              <a:t>is to use different types of symbols </a:t>
            </a:r>
            <a:r>
              <a:rPr lang="en-US" dirty="0" smtClean="0"/>
              <a:t>(capitals vs. lowercase; </a:t>
            </a:r>
            <a:r>
              <a:rPr lang="en-US" dirty="0" err="1" smtClean="0"/>
              <a:t>a,b,c</a:t>
            </a:r>
            <a:r>
              <a:rPr lang="en-US" dirty="0" smtClean="0"/>
              <a:t>,</a:t>
            </a:r>
            <a:r>
              <a:rPr lang="mr-IN" dirty="0" smtClean="0"/>
              <a:t>…</a:t>
            </a:r>
            <a:r>
              <a:rPr lang="en-US" dirty="0" smtClean="0"/>
              <a:t> vs </a:t>
            </a:r>
            <a:r>
              <a:rPr lang="mr-IN" dirty="0" smtClean="0"/>
              <a:t>…</a:t>
            </a:r>
            <a:r>
              <a:rPr lang="en-US" dirty="0" err="1" smtClean="0"/>
              <a:t>x,y,z</a:t>
            </a:r>
            <a:r>
              <a:rPr lang="en-US" dirty="0" smtClean="0"/>
              <a:t>; etc.)</a:t>
            </a:r>
          </a:p>
          <a:p>
            <a:r>
              <a:rPr lang="en-US" dirty="0" smtClean="0"/>
              <a:t>But this won’t suffice for your assignment!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800" y="5891213"/>
            <a:ext cx="75184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749" y="274638"/>
            <a:ext cx="8879417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Now, formula should have no quantifiers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905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How do you handle this in your assignment?</a:t>
            </a:r>
          </a:p>
          <a:p>
            <a:r>
              <a:rPr lang="en-US" dirty="0" smtClean="0"/>
              <a:t>Somehow, you need to keep track of which symbols are variables, and which are constants / functions</a:t>
            </a:r>
          </a:p>
          <a:p>
            <a:r>
              <a:rPr lang="en-US" dirty="0" smtClean="0"/>
              <a:t>You can’t assume that variables are capitalized, or that they are at the end of the alphabet, etc., and vice versa</a:t>
            </a:r>
          </a:p>
          <a:p>
            <a:r>
              <a:rPr lang="en-US" dirty="0"/>
              <a:t>Your program will be provided with S-notation formulae; in which every symbol is of unambiguous type</a:t>
            </a:r>
          </a:p>
          <a:p>
            <a:r>
              <a:rPr lang="en-US" b="1" dirty="0" smtClean="0">
                <a:solidFill>
                  <a:srgbClr val="0070C0"/>
                </a:solidFill>
              </a:rPr>
              <a:t>Every time you remove a universal quantifier, record the quantified variable in a “variable table”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091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55" y="204254"/>
            <a:ext cx="8854261" cy="82589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Recall: Every PC formula can be converted to CNF!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30145"/>
            <a:ext cx="8229600" cy="408504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Procedure C(F):</a:t>
            </a:r>
          </a:p>
          <a:p>
            <a:pPr lvl="1"/>
            <a:r>
              <a:rPr lang="en-US" dirty="0"/>
              <a:t>Replace all φ</a:t>
            </a:r>
            <a:r>
              <a:rPr lang="en-US" baseline="-25000" dirty="0"/>
              <a:t>1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φ</a:t>
            </a:r>
            <a:r>
              <a:rPr lang="en-US" baseline="-25000" dirty="0"/>
              <a:t>2 </a:t>
            </a:r>
            <a:r>
              <a:rPr lang="en-US" dirty="0"/>
              <a:t>with ¬φ</a:t>
            </a:r>
            <a:r>
              <a:rPr lang="en-US" baseline="-25000" dirty="0"/>
              <a:t>1</a:t>
            </a:r>
            <a:r>
              <a:rPr lang="en-US" dirty="0"/>
              <a:t>∨φ</a:t>
            </a:r>
            <a:r>
              <a:rPr lang="en-US" baseline="-25000" dirty="0"/>
              <a:t>2</a:t>
            </a:r>
            <a:endParaRPr lang="en-US" dirty="0"/>
          </a:p>
          <a:p>
            <a:pPr lvl="1"/>
            <a:r>
              <a:rPr lang="en-US" dirty="0"/>
              <a:t>Distribute all negations as far as you can</a:t>
            </a:r>
          </a:p>
          <a:p>
            <a:pPr lvl="1"/>
            <a:r>
              <a:rPr lang="en-US" dirty="0"/>
              <a:t>Remove unnecessary parentheses, e.g. φ</a:t>
            </a:r>
            <a:r>
              <a:rPr lang="en-US" baseline="-25000" dirty="0"/>
              <a:t>1</a:t>
            </a:r>
            <a:r>
              <a:rPr lang="en-US" dirty="0"/>
              <a:t>∧(φ</a:t>
            </a:r>
            <a:r>
              <a:rPr lang="en-US" baseline="-25000" dirty="0"/>
              <a:t>2</a:t>
            </a:r>
            <a:r>
              <a:rPr lang="en-US" dirty="0"/>
              <a:t>∧φ</a:t>
            </a:r>
            <a:r>
              <a:rPr lang="en-US" baseline="-25000" dirty="0"/>
              <a:t>3</a:t>
            </a:r>
            <a:r>
              <a:rPr lang="en-US" dirty="0"/>
              <a:t>) to φ</a:t>
            </a:r>
            <a:r>
              <a:rPr lang="en-US" baseline="-25000" dirty="0"/>
              <a:t>1</a:t>
            </a:r>
            <a:r>
              <a:rPr lang="en-US" dirty="0"/>
              <a:t>∧φ</a:t>
            </a:r>
            <a:r>
              <a:rPr lang="en-US" baseline="-25000" dirty="0"/>
              <a:t>2</a:t>
            </a:r>
            <a:r>
              <a:rPr lang="en-US" dirty="0"/>
              <a:t>∧φ</a:t>
            </a:r>
            <a:r>
              <a:rPr lang="en-US" baseline="-25000" dirty="0"/>
              <a:t>3</a:t>
            </a:r>
            <a:endParaRPr lang="en-US" dirty="0"/>
          </a:p>
          <a:p>
            <a:pPr lvl="1"/>
            <a:r>
              <a:rPr lang="en-US" dirty="0"/>
              <a:t>If F is now CNF, then return it</a:t>
            </a:r>
          </a:p>
          <a:p>
            <a:pPr lvl="1"/>
            <a:r>
              <a:rPr lang="en-US" dirty="0"/>
              <a:t>If F is now φ</a:t>
            </a:r>
            <a:r>
              <a:rPr lang="en-US" baseline="-25000" dirty="0"/>
              <a:t>1</a:t>
            </a:r>
            <a:r>
              <a:rPr lang="en-US" dirty="0"/>
              <a:t>∧φ</a:t>
            </a:r>
            <a:r>
              <a:rPr lang="en-US" baseline="-25000" dirty="0"/>
              <a:t>2</a:t>
            </a:r>
            <a:r>
              <a:rPr lang="en-US" dirty="0"/>
              <a:t>∧</a:t>
            </a:r>
            <a:r>
              <a:rPr lang="mr-IN" dirty="0"/>
              <a:t>…</a:t>
            </a:r>
            <a:r>
              <a:rPr lang="en-US" dirty="0"/>
              <a:t>∧</a:t>
            </a:r>
            <a:r>
              <a:rPr lang="en-US" dirty="0" err="1"/>
              <a:t>φ</a:t>
            </a:r>
            <a:r>
              <a:rPr lang="en-US" baseline="-25000" dirty="0" err="1"/>
              <a:t>n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Return C(φ</a:t>
            </a:r>
            <a:r>
              <a:rPr lang="en-US" baseline="-25000" dirty="0"/>
              <a:t>1</a:t>
            </a:r>
            <a:r>
              <a:rPr lang="en-US" dirty="0"/>
              <a:t>)∧C(φ</a:t>
            </a:r>
            <a:r>
              <a:rPr lang="en-US" baseline="-25000" dirty="0"/>
              <a:t>2</a:t>
            </a:r>
            <a:r>
              <a:rPr lang="en-US" dirty="0"/>
              <a:t>)∧</a:t>
            </a:r>
            <a:r>
              <a:rPr lang="mr-IN" dirty="0"/>
              <a:t>…</a:t>
            </a:r>
            <a:r>
              <a:rPr lang="en-US" dirty="0"/>
              <a:t>∧C(</a:t>
            </a:r>
            <a:r>
              <a:rPr lang="en-US" dirty="0" err="1"/>
              <a:t>φ</a:t>
            </a:r>
            <a:r>
              <a:rPr lang="en-US" baseline="-25000" dirty="0" err="1"/>
              <a:t>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If F is now (φ</a:t>
            </a:r>
            <a:r>
              <a:rPr lang="en-US" baseline="-25000" dirty="0"/>
              <a:t>1</a:t>
            </a:r>
            <a:r>
              <a:rPr lang="en-US" baseline="30000" dirty="0"/>
              <a:t>1</a:t>
            </a:r>
            <a:r>
              <a:rPr lang="en-US" dirty="0"/>
              <a:t>∧</a:t>
            </a:r>
            <a:r>
              <a:rPr lang="mr-IN" dirty="0"/>
              <a:t>…</a:t>
            </a:r>
            <a:r>
              <a:rPr lang="en-US" dirty="0"/>
              <a:t>∧φ</a:t>
            </a:r>
            <a:r>
              <a:rPr lang="en-US" baseline="-25000" dirty="0"/>
              <a:t>n1</a:t>
            </a:r>
            <a:r>
              <a:rPr lang="en-US" baseline="30000" dirty="0"/>
              <a:t>1</a:t>
            </a:r>
            <a:r>
              <a:rPr lang="en-US" dirty="0"/>
              <a:t>)∨(φ</a:t>
            </a:r>
            <a:r>
              <a:rPr lang="en-US" baseline="-25000" dirty="0"/>
              <a:t>1</a:t>
            </a:r>
            <a:r>
              <a:rPr lang="en-US" baseline="30000" dirty="0"/>
              <a:t>2</a:t>
            </a:r>
            <a:r>
              <a:rPr lang="en-US" dirty="0"/>
              <a:t>∧</a:t>
            </a:r>
            <a:r>
              <a:rPr lang="mr-IN" dirty="0"/>
              <a:t>…</a:t>
            </a:r>
            <a:r>
              <a:rPr lang="en-US" dirty="0"/>
              <a:t>∧φ</a:t>
            </a:r>
            <a:r>
              <a:rPr lang="en-US" baseline="-25000" dirty="0"/>
              <a:t>n2</a:t>
            </a:r>
            <a:r>
              <a:rPr lang="en-US" baseline="30000" dirty="0"/>
              <a:t>2</a:t>
            </a:r>
            <a:r>
              <a:rPr lang="en-US" dirty="0"/>
              <a:t>)∨</a:t>
            </a:r>
            <a:r>
              <a:rPr lang="mr-IN" dirty="0"/>
              <a:t>…</a:t>
            </a:r>
            <a:r>
              <a:rPr lang="en-US" dirty="0"/>
              <a:t>∨(φ</a:t>
            </a:r>
            <a:r>
              <a:rPr lang="en-US" baseline="-25000" dirty="0"/>
              <a:t>1</a:t>
            </a:r>
            <a:r>
              <a:rPr lang="en-US" baseline="30000" dirty="0"/>
              <a:t>m</a:t>
            </a:r>
            <a:r>
              <a:rPr lang="en-US" dirty="0"/>
              <a:t>∧</a:t>
            </a:r>
            <a:r>
              <a:rPr lang="mr-IN" dirty="0"/>
              <a:t>…</a:t>
            </a:r>
            <a:r>
              <a:rPr lang="en-US" dirty="0"/>
              <a:t>∧</a:t>
            </a:r>
            <a:r>
              <a:rPr lang="en-US" dirty="0" err="1"/>
              <a:t>φ</a:t>
            </a:r>
            <a:r>
              <a:rPr lang="en-US" baseline="-25000" dirty="0" err="1"/>
              <a:t>nm</a:t>
            </a:r>
            <a:r>
              <a:rPr lang="en-US" baseline="30000" dirty="0" err="1"/>
              <a:t>m</a:t>
            </a:r>
            <a:r>
              <a:rPr lang="en-US" dirty="0"/>
              <a:t>): </a:t>
            </a:r>
          </a:p>
          <a:p>
            <a:pPr lvl="2"/>
            <a:r>
              <a:rPr lang="en-US" dirty="0"/>
              <a:t>Return the CNF formula where each clause contains exactly one literal from each of the clauses in F: </a:t>
            </a:r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55762" y="6358469"/>
            <a:ext cx="4684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procedure will always return a CNF formula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574" y="5220905"/>
            <a:ext cx="1776153" cy="91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712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Practice: carry out steps 1-4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50" y="2214617"/>
            <a:ext cx="8540750" cy="207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33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You should start on the project now.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At the very least, decide on your teams </a:t>
            </a:r>
            <a:r>
              <a:rPr lang="en-US" b="1" dirty="0" smtClean="0"/>
              <a:t>today</a:t>
            </a:r>
            <a:r>
              <a:rPr lang="en-US" dirty="0" smtClean="0"/>
              <a:t>. </a:t>
            </a:r>
          </a:p>
          <a:p>
            <a:r>
              <a:rPr lang="en-US" dirty="0" smtClean="0"/>
              <a:t>See the last slide in this unit for a suggested timeline</a:t>
            </a:r>
          </a:p>
          <a:p>
            <a:r>
              <a:rPr lang="en-US" dirty="0" smtClean="0"/>
              <a:t>If you wait until the last week or two, you will in all likelihood fail. There are way too many parts that must be created and tested.</a:t>
            </a:r>
          </a:p>
          <a:p>
            <a:r>
              <a:rPr lang="en-US" dirty="0" smtClean="0"/>
              <a:t>Do NOT treat the next few weeks as if this class is giving you a </a:t>
            </a:r>
            <a:r>
              <a:rPr lang="en-US" smtClean="0"/>
              <a:t>break with no homework, tests, etc. </a:t>
            </a:r>
            <a:r>
              <a:rPr lang="en-US" dirty="0" smtClean="0"/>
              <a:t>You should be working on this every week from now until it is due.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41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Refutation Proving with FOL resolution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Negate the formula to prove </a:t>
            </a:r>
            <a:r>
              <a:rPr lang="en-US" b="1" dirty="0"/>
              <a:t>first</a:t>
            </a:r>
            <a:r>
              <a:rPr lang="en-US" dirty="0"/>
              <a:t>!</a:t>
            </a:r>
          </a:p>
          <a:p>
            <a:r>
              <a:rPr lang="en-US" dirty="0"/>
              <a:t>Then, convert all formulae to </a:t>
            </a:r>
            <a:r>
              <a:rPr lang="en-US" dirty="0" smtClean="0"/>
              <a:t>CNF</a:t>
            </a:r>
          </a:p>
          <a:p>
            <a:r>
              <a:rPr lang="en-US" dirty="0" smtClean="0"/>
              <a:t>Split up every clause</a:t>
            </a:r>
            <a:endParaRPr lang="en-US" dirty="0"/>
          </a:p>
          <a:p>
            <a:r>
              <a:rPr lang="en-US" dirty="0"/>
              <a:t>Perform resolution using FO unification</a:t>
            </a:r>
          </a:p>
          <a:p>
            <a:r>
              <a:rPr lang="en-US" dirty="0"/>
              <a:t>If we end up with an empty clause, the original theorem is true.</a:t>
            </a:r>
          </a:p>
          <a:p>
            <a:r>
              <a:rPr lang="en-US" dirty="0"/>
              <a:t>If we are unable to end up with an empty clause, then we have found a counterexample, and the original theorem is false.</a:t>
            </a:r>
          </a:p>
        </p:txBody>
      </p:sp>
    </p:spTree>
    <p:extLst>
      <p:ext uri="{BB962C8B-B14F-4D97-AF65-F5344CB8AC3E}">
        <p14:creationId xmlns:p14="http://schemas.microsoft.com/office/powerpoint/2010/main" val="65901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smtClean="0"/>
              <a:t>1: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2501900"/>
            <a:ext cx="34290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18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smtClean="0"/>
              <a:t>2: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463" y="2125054"/>
            <a:ext cx="7883337" cy="342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80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79" y="2205902"/>
            <a:ext cx="8165544" cy="354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65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Converting FOL formulae to CNF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Convert to negation-normal form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Standardize variables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Prenex</a:t>
            </a:r>
            <a:r>
              <a:rPr lang="en-US" dirty="0" smtClean="0"/>
              <a:t> form and </a:t>
            </a:r>
            <a:r>
              <a:rPr lang="en-US" dirty="0" err="1" smtClean="0"/>
              <a:t>Skolemize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Drop universal quantifiers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Convert resulting ZOL* formula to CNF</a:t>
            </a:r>
          </a:p>
        </p:txBody>
      </p:sp>
    </p:spTree>
    <p:extLst>
      <p:ext uri="{BB962C8B-B14F-4D97-AF65-F5344CB8AC3E}">
        <p14:creationId xmlns:p14="http://schemas.microsoft.com/office/powerpoint/2010/main" val="39791947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4: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501900"/>
            <a:ext cx="80645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08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A3B1489-1D04-544F-9DFB-542340AC2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3569"/>
            <a:ext cx="8229600" cy="735296"/>
          </a:xfrm>
        </p:spPr>
        <p:txBody>
          <a:bodyPr>
            <a:noAutofit/>
          </a:bodyPr>
          <a:lstStyle/>
          <a:p>
            <a:r>
              <a:rPr lang="en-US" sz="3600" dirty="0"/>
              <a:t>Why don’t we combine all possible pairs?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159EF0E-5DB5-D444-A36D-C57716A05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18865"/>
            <a:ext cx="8229600" cy="361058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Recall that in propositional calculus, when we resolved over proposition </a:t>
            </a:r>
            <a:r>
              <a:rPr lang="en-US" i="1" dirty="0"/>
              <a:t>p</a:t>
            </a:r>
            <a:r>
              <a:rPr lang="en-US" dirty="0"/>
              <a:t>, we had to combine all pairs of clauses where one had </a:t>
            </a:r>
            <a:r>
              <a:rPr lang="en-US" i="1" dirty="0"/>
              <a:t>p</a:t>
            </a:r>
            <a:r>
              <a:rPr lang="en-US" dirty="0"/>
              <a:t> and the other </a:t>
            </a:r>
            <a:r>
              <a:rPr lang="en-US" i="1" dirty="0"/>
              <a:t>–p</a:t>
            </a:r>
            <a:r>
              <a:rPr lang="en-US" dirty="0"/>
              <a:t>. Why don’t we do this with first-order resolution?</a:t>
            </a:r>
          </a:p>
          <a:p>
            <a:r>
              <a:rPr lang="en-US" dirty="0"/>
              <a:t>Answer: In the propositional case, we are trying to derive an entire formula that is equisatisfiable to our original. </a:t>
            </a:r>
          </a:p>
          <a:p>
            <a:r>
              <a:rPr lang="en-US" dirty="0"/>
              <a:t>We *could* do that with FOL as well, but it typically would produce huge formulas (remember that FOL has potentially infinite numbers of objects). So instead, we’re doing a restricted version that focuses on trying to derive empty clauses.</a:t>
            </a:r>
          </a:p>
          <a:p>
            <a:r>
              <a:rPr lang="en-US" dirty="0"/>
              <a:t>The trade-off is that we might end up at dead-ends, and have to back up. For example: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961F0DC-E394-C04C-89DB-0DE68D83D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757" y="4676710"/>
            <a:ext cx="4419600" cy="228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300F05C-B55D-C149-8999-173CAE8430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471" y="5632054"/>
            <a:ext cx="647700" cy="22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5C271F88-3399-AA4F-A807-0BCB73CD00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3774" y="5670553"/>
            <a:ext cx="673100" cy="228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574B1BA6-C11D-5944-8E0F-FEA8380E4084}"/>
              </a:ext>
            </a:extLst>
          </p:cNvPr>
          <p:cNvCxnSpPr>
            <a:cxnSpLocks/>
          </p:cNvCxnSpPr>
          <p:nvPr/>
        </p:nvCxnSpPr>
        <p:spPr>
          <a:xfrm flipV="1">
            <a:off x="3659321" y="4984016"/>
            <a:ext cx="3013327" cy="51326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="" xmlns:a16="http://schemas.microsoft.com/office/drawing/2014/main" id="{6EFEBA71-C6DF-C449-BAED-2B2442D2D23F}"/>
              </a:ext>
            </a:extLst>
          </p:cNvPr>
          <p:cNvCxnSpPr>
            <a:cxnSpLocks/>
          </p:cNvCxnSpPr>
          <p:nvPr/>
        </p:nvCxnSpPr>
        <p:spPr>
          <a:xfrm flipH="1" flipV="1">
            <a:off x="3277185" y="4975255"/>
            <a:ext cx="382136" cy="52202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3E5D33CF-A96C-9E4B-BBDC-156B9F38B2C7}"/>
              </a:ext>
            </a:extLst>
          </p:cNvPr>
          <p:cNvSpPr txBox="1"/>
          <p:nvPr/>
        </p:nvSpPr>
        <p:spPr>
          <a:xfrm>
            <a:off x="2967313" y="5127950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x/b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FA4986E-B5F5-6C4B-AE1E-5F9500D076D0}"/>
              </a:ext>
            </a:extLst>
          </p:cNvPr>
          <p:cNvSpPr txBox="1"/>
          <p:nvPr/>
        </p:nvSpPr>
        <p:spPr>
          <a:xfrm>
            <a:off x="2057917" y="5575988"/>
            <a:ext cx="1986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Now what?</a:t>
            </a:r>
          </a:p>
          <a:p>
            <a:r>
              <a:rPr lang="en-US" dirty="0">
                <a:solidFill>
                  <a:srgbClr val="FF0000"/>
                </a:solidFill>
              </a:rPr>
              <a:t>Back up, dead end!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562A1871-AC0C-B646-823C-A01E71AF3A5D}"/>
              </a:ext>
            </a:extLst>
          </p:cNvPr>
          <p:cNvCxnSpPr>
            <a:cxnSpLocks/>
          </p:cNvCxnSpPr>
          <p:nvPr/>
        </p:nvCxnSpPr>
        <p:spPr>
          <a:xfrm flipH="1" flipV="1">
            <a:off x="4629665" y="4944663"/>
            <a:ext cx="223700" cy="6313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65E495F0-68EE-094D-8671-C7BD3010FF9E}"/>
              </a:ext>
            </a:extLst>
          </p:cNvPr>
          <p:cNvCxnSpPr>
            <a:cxnSpLocks/>
          </p:cNvCxnSpPr>
          <p:nvPr/>
        </p:nvCxnSpPr>
        <p:spPr>
          <a:xfrm flipH="1" flipV="1">
            <a:off x="3462962" y="4975257"/>
            <a:ext cx="1390403" cy="5919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F34BBEFC-8D4D-5544-B1C3-FAAC73AB1734}"/>
              </a:ext>
            </a:extLst>
          </p:cNvPr>
          <p:cNvSpPr txBox="1"/>
          <p:nvPr/>
        </p:nvSpPr>
        <p:spPr>
          <a:xfrm>
            <a:off x="3798489" y="4880690"/>
            <a:ext cx="480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x/a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="" xmlns:a16="http://schemas.microsoft.com/office/drawing/2014/main" id="{0C50530C-769F-F342-B4EF-8E73F8A94DDA}"/>
              </a:ext>
            </a:extLst>
          </p:cNvPr>
          <p:cNvCxnSpPr>
            <a:cxnSpLocks/>
          </p:cNvCxnSpPr>
          <p:nvPr/>
        </p:nvCxnSpPr>
        <p:spPr>
          <a:xfrm flipV="1">
            <a:off x="5424961" y="4964767"/>
            <a:ext cx="176364" cy="12575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="" xmlns:a16="http://schemas.microsoft.com/office/drawing/2014/main" id="{14F5CA97-089D-AA4F-BF94-49A96616C71A}"/>
              </a:ext>
            </a:extLst>
          </p:cNvPr>
          <p:cNvCxnSpPr>
            <a:cxnSpLocks/>
          </p:cNvCxnSpPr>
          <p:nvPr/>
        </p:nvCxnSpPr>
        <p:spPr>
          <a:xfrm flipH="1" flipV="1">
            <a:off x="4831063" y="5929747"/>
            <a:ext cx="597672" cy="2925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="" xmlns:a16="http://schemas.microsoft.com/office/drawing/2014/main" id="{F6249F80-B53F-8249-A386-7E046EDFF0EF}"/>
              </a:ext>
            </a:extLst>
          </p:cNvPr>
          <p:cNvSpPr/>
          <p:nvPr/>
        </p:nvSpPr>
        <p:spPr>
          <a:xfrm>
            <a:off x="5327482" y="6331913"/>
            <a:ext cx="194957" cy="1949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9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6" grpId="0"/>
      <p:bldP spid="3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645"/>
            <a:ext cx="8229600" cy="1143000"/>
          </a:xfrm>
        </p:spPr>
        <p:txBody>
          <a:bodyPr/>
          <a:lstStyle/>
          <a:p>
            <a:r>
              <a:rPr lang="en-US" dirty="0"/>
              <a:t>Answering questions w/resolution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67" y="1417638"/>
            <a:ext cx="8909668" cy="47085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What if we want resolution to answer a question for us?</a:t>
            </a:r>
          </a:p>
          <a:p>
            <a:r>
              <a:rPr lang="en-US" dirty="0"/>
              <a:t>We can define a predicate </a:t>
            </a:r>
            <a:r>
              <a:rPr lang="en-US" i="1" dirty="0" err="1"/>
              <a:t>ans</a:t>
            </a:r>
            <a:r>
              <a:rPr lang="en-US" i="1" dirty="0"/>
              <a:t>(x)</a:t>
            </a:r>
            <a:endParaRPr lang="en-US" dirty="0"/>
          </a:p>
          <a:p>
            <a:r>
              <a:rPr lang="en-US" dirty="0"/>
              <a:t>We ask the resolution </a:t>
            </a:r>
            <a:r>
              <a:rPr lang="en-US" dirty="0" err="1"/>
              <a:t>prover</a:t>
            </a:r>
            <a:r>
              <a:rPr lang="en-US" dirty="0"/>
              <a:t> to prove: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Where phi defines the conditions the answer must satisfy</a:t>
            </a:r>
          </a:p>
          <a:p>
            <a:r>
              <a:rPr lang="en-US" dirty="0"/>
              <a:t>This is equivalent (after negation) to the following CNF: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166" y="3517213"/>
            <a:ext cx="3365500" cy="469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166" y="5992011"/>
            <a:ext cx="31369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30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Question answering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19734"/>
          </a:xfrm>
        </p:spPr>
        <p:txBody>
          <a:bodyPr/>
          <a:lstStyle/>
          <a:p>
            <a:r>
              <a:rPr lang="en-US" dirty="0"/>
              <a:t>“Who is older than </a:t>
            </a:r>
            <a:r>
              <a:rPr lang="en-US" i="1" dirty="0"/>
              <a:t>son</a:t>
            </a:r>
            <a:r>
              <a:rPr lang="en-US" dirty="0"/>
              <a:t>?”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747" y="2654136"/>
            <a:ext cx="7339081" cy="26270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30902" y="4891701"/>
            <a:ext cx="3942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&lt;&lt; added in this clause, already negated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62164" y="5646750"/>
            <a:ext cx="63167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done correctly, and an answer can be found with the above information, this will yield the answer </a:t>
            </a:r>
            <a:r>
              <a:rPr lang="en-US" i="1" dirty="0" err="1" smtClean="0"/>
              <a:t>ans</a:t>
            </a:r>
            <a:r>
              <a:rPr lang="en-US" i="1" dirty="0" smtClean="0"/>
              <a:t>(a)</a:t>
            </a:r>
            <a:r>
              <a:rPr lang="en-US" i="1" dirty="0"/>
              <a:t> </a:t>
            </a:r>
            <a:r>
              <a:rPr lang="en-US" dirty="0" smtClean="0"/>
              <a:t>where </a:t>
            </a:r>
            <a:r>
              <a:rPr lang="en-US" i="1" dirty="0" smtClean="0"/>
              <a:t>a</a:t>
            </a:r>
            <a:r>
              <a:rPr lang="en-US" dirty="0" smtClean="0"/>
              <a:t> is the object that satisfies the query.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18252200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767" y="110195"/>
            <a:ext cx="8481334" cy="77365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FO Resolution will not always terminate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64" y="927335"/>
            <a:ext cx="8989164" cy="571521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But does that mean it’s fully </a:t>
            </a:r>
            <a:r>
              <a:rPr lang="en-US" b="1" dirty="0"/>
              <a:t>complete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No! </a:t>
            </a:r>
            <a:r>
              <a:rPr lang="en-US" b="1" dirty="0"/>
              <a:t>FO resolution is only </a:t>
            </a:r>
            <a:r>
              <a:rPr lang="en-US" b="1" i="1" dirty="0"/>
              <a:t>refutation-complete</a:t>
            </a:r>
            <a:r>
              <a:rPr lang="en-US" dirty="0"/>
              <a:t>: If the premises lead to a contradiction, resolution will prove it. It also means that given premises and a formula that follows from it, we can show it follows.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This means that it’s possible there is a formula </a:t>
            </a:r>
            <a:r>
              <a:rPr lang="en-US" dirty="0" err="1"/>
              <a:t>s.t.</a:t>
            </a:r>
            <a:r>
              <a:rPr lang="en-US" dirty="0"/>
              <a:t> FO resolution will never find a proof of p, and will also never find a proof of –p. But if a proof of p or exists in FOL, then FO resolution, through refutation proving, will find it (eventually).</a:t>
            </a:r>
          </a:p>
          <a:p>
            <a:r>
              <a:rPr lang="en-US" b="1" dirty="0"/>
              <a:t>FO resolution is </a:t>
            </a:r>
            <a:r>
              <a:rPr lang="en-US" b="1" i="1" dirty="0"/>
              <a:t>sound</a:t>
            </a:r>
            <a:r>
              <a:rPr lang="en-US" dirty="0"/>
              <a:t>: If it proves a conclusion follows from premises, it actually does follow from premises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b="1" dirty="0"/>
              <a:t>FO resolution is </a:t>
            </a:r>
            <a:r>
              <a:rPr lang="en-US" b="1" i="1" dirty="0"/>
              <a:t>consistent</a:t>
            </a:r>
            <a:r>
              <a:rPr lang="en-US" dirty="0"/>
              <a:t>: Given some premises, resolution will never prove p and also prove ¬p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42" y="2737635"/>
            <a:ext cx="7880716" cy="4153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800" y="4959591"/>
            <a:ext cx="5994400" cy="469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175" y="1330051"/>
            <a:ext cx="8051650" cy="40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521"/>
            <a:ext cx="8229600" cy="773654"/>
          </a:xfrm>
        </p:spPr>
        <p:txBody>
          <a:bodyPr>
            <a:normAutofit fontScale="90000"/>
          </a:bodyPr>
          <a:lstStyle/>
          <a:p>
            <a:r>
              <a:rPr lang="en-US" dirty="0"/>
              <a:t>Resolution will not always terminate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64" y="927335"/>
            <a:ext cx="8989164" cy="571521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But if we want to show that a formula </a:t>
            </a:r>
            <a:r>
              <a:rPr lang="en-US" b="1" dirty="0"/>
              <a:t>does not</a:t>
            </a:r>
            <a:r>
              <a:rPr lang="en-US" dirty="0"/>
              <a:t> follow from the premises, we run into problems</a:t>
            </a:r>
          </a:p>
          <a:p>
            <a:r>
              <a:rPr lang="en-US" dirty="0"/>
              <a:t>We can always find a </a:t>
            </a:r>
            <a:r>
              <a:rPr lang="en-US" dirty="0" err="1"/>
              <a:t>P,f</a:t>
            </a:r>
            <a:r>
              <a:rPr lang="en-US" dirty="0"/>
              <a:t> where FO resolution will either not terminate on </a:t>
            </a:r>
            <a:r>
              <a:rPr lang="en-US" dirty="0" err="1"/>
              <a:t>P⊢f</a:t>
            </a:r>
            <a:r>
              <a:rPr lang="en-US" dirty="0"/>
              <a:t>, or not terminate on P⊢¬f.</a:t>
            </a:r>
          </a:p>
          <a:p>
            <a:pPr lvl="1"/>
            <a:r>
              <a:rPr lang="en-US" dirty="0"/>
              <a:t>If resolution doesn’t terminate on P ⊢ f, it does NOT mean P ⊢ ¬f (and vice versa)!</a:t>
            </a:r>
          </a:p>
          <a:p>
            <a:pPr lvl="1"/>
            <a:r>
              <a:rPr lang="en-US" dirty="0"/>
              <a:t>This is particularly the case when the domain of objects is possibly infinite, i.e. the “successor” function in arithmetic (e.g., SUCC(0)=1, SUCC(1)=2, etc.)</a:t>
            </a:r>
          </a:p>
          <a:p>
            <a:pPr lvl="1"/>
            <a:r>
              <a:rPr lang="en-US" dirty="0"/>
              <a:t>Gödel’s incompleteness theorems guarantees that no FO proof system for arithmetic (satisfying certain minimal properties) will ever be complete</a:t>
            </a:r>
          </a:p>
          <a:p>
            <a:pPr lvl="1"/>
            <a:r>
              <a:rPr lang="en-US" dirty="0"/>
              <a:t>Even if you add code to check for some of these loops, there still will exist some premises/formulae that will cause this behavior</a:t>
            </a:r>
          </a:p>
          <a:p>
            <a:pPr lvl="1"/>
            <a:r>
              <a:rPr lang="en-US" dirty="0"/>
              <a:t>But let’s blame this on FOL, not resolution!</a:t>
            </a:r>
          </a:p>
          <a:p>
            <a:r>
              <a:rPr lang="en-US" dirty="0"/>
              <a:t>Therefore, we must always assume that FO resolution might get stuck in a loop --- that’s why most </a:t>
            </a:r>
            <a:r>
              <a:rPr lang="en-US" dirty="0" err="1"/>
              <a:t>provers</a:t>
            </a:r>
            <a:r>
              <a:rPr lang="en-US" dirty="0"/>
              <a:t> have timeouts</a:t>
            </a:r>
          </a:p>
        </p:txBody>
      </p:sp>
    </p:spTree>
    <p:extLst>
      <p:ext uri="{BB962C8B-B14F-4D97-AF65-F5344CB8AC3E}">
        <p14:creationId xmlns:p14="http://schemas.microsoft.com/office/powerpoint/2010/main" val="42077391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8977" y="6467830"/>
            <a:ext cx="8891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Source: </a:t>
            </a:r>
            <a:r>
              <a:rPr lang="en-US" sz="1200" dirty="0" err="1"/>
              <a:t>Brachman</a:t>
            </a:r>
            <a:r>
              <a:rPr lang="en-US" sz="1200" dirty="0"/>
              <a:t> and Levesque, </a:t>
            </a:r>
            <a:r>
              <a:rPr lang="en-US" sz="1200" dirty="0">
                <a:hlinkClick r:id="rId2"/>
              </a:rPr>
              <a:t>http://citeseerx.ist.psu.edu/viewdoc/download?doi=10.1.1.301.439&amp;rep=rep1&amp;type=pdf</a:t>
            </a:r>
            <a:r>
              <a:rPr lang="en-US" sz="1200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4800"/>
            <a:ext cx="9144000" cy="624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757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65"/>
            <a:ext cx="8229600" cy="1143000"/>
          </a:xfrm>
        </p:spPr>
        <p:txBody>
          <a:bodyPr/>
          <a:lstStyle/>
          <a:p>
            <a:r>
              <a:rPr lang="en-US" dirty="0"/>
              <a:t>Horn Clauses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5565"/>
            <a:ext cx="8229600" cy="53055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some special cases, we can perform a faster version of resolution</a:t>
            </a:r>
          </a:p>
          <a:p>
            <a:r>
              <a:rPr lang="en-US" dirty="0">
                <a:solidFill>
                  <a:srgbClr val="0000FF"/>
                </a:solidFill>
              </a:rPr>
              <a:t>Horn clauses </a:t>
            </a:r>
            <a:r>
              <a:rPr lang="en-US" dirty="0"/>
              <a:t>can be alternately defined as:</a:t>
            </a:r>
          </a:p>
          <a:p>
            <a:pPr lvl="1"/>
            <a:r>
              <a:rPr lang="en-US" dirty="0"/>
              <a:t>Disjunctions with </a:t>
            </a:r>
            <a:r>
              <a:rPr lang="en-US" b="1" dirty="0"/>
              <a:t>exactly one</a:t>
            </a:r>
            <a:r>
              <a:rPr lang="en-US" dirty="0"/>
              <a:t> positive literal</a:t>
            </a:r>
          </a:p>
          <a:p>
            <a:pPr lvl="1"/>
            <a:r>
              <a:rPr lang="en-US" dirty="0"/>
              <a:t>Conjunctions of disjunctions, each with exactly one positive literal</a:t>
            </a:r>
          </a:p>
          <a:p>
            <a:pPr lvl="1"/>
            <a:r>
              <a:rPr lang="en-US" dirty="0"/>
              <a:t>Disjunctions of the form: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PROLOG is built on horn clauses</a:t>
            </a:r>
          </a:p>
          <a:p>
            <a:r>
              <a:rPr lang="en-US" dirty="0"/>
              <a:t>Sometimes they’re written with the conjunction on the right side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42" y="4373900"/>
            <a:ext cx="34290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5390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6342" y="2164502"/>
            <a:ext cx="1739980" cy="3639019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a∧b</a:t>
            </a:r>
            <a:r>
              <a:rPr lang="en-US" dirty="0" err="1">
                <a:sym typeface="Wingdings"/>
              </a:rPr>
              <a:t>c</a:t>
            </a:r>
            <a:endParaRPr lang="en-US" dirty="0">
              <a:sym typeface="Wingdings"/>
            </a:endParaRPr>
          </a:p>
          <a:p>
            <a:pPr marL="0" indent="0">
              <a:buNone/>
            </a:pPr>
            <a:r>
              <a:rPr lang="en-US" dirty="0" err="1"/>
              <a:t>b∧d</a:t>
            </a:r>
            <a:r>
              <a:rPr lang="en-US" dirty="0" err="1">
                <a:sym typeface="Wingdings"/>
              </a:rPr>
              <a:t>c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</a:t>
            </a:r>
            <a:r>
              <a:rPr lang="en-US" dirty="0" err="1">
                <a:sym typeface="Wingdings"/>
              </a:rPr>
              <a:t>d</a:t>
            </a:r>
            <a:endParaRPr lang="en-US" dirty="0">
              <a:sym typeface="Wingdings"/>
            </a:endParaRPr>
          </a:p>
          <a:p>
            <a:pPr marL="0" indent="0">
              <a:buNone/>
            </a:pPr>
            <a:r>
              <a:rPr lang="en-US" dirty="0">
                <a:sym typeface="Wingdings"/>
              </a:rPr>
              <a:t>b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GOAL: c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903340" y="4296484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5" name="Oval 4"/>
          <p:cNvSpPr/>
          <p:nvPr/>
        </p:nvSpPr>
        <p:spPr>
          <a:xfrm>
            <a:off x="5977952" y="2376322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6" name="Oval 5"/>
          <p:cNvSpPr/>
          <p:nvPr/>
        </p:nvSpPr>
        <p:spPr>
          <a:xfrm>
            <a:off x="5680627" y="4296484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7" name="Oval 6"/>
          <p:cNvSpPr/>
          <p:nvPr/>
        </p:nvSpPr>
        <p:spPr>
          <a:xfrm>
            <a:off x="6572602" y="4296484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8" name="Rectangle 7"/>
          <p:cNvSpPr/>
          <p:nvPr/>
        </p:nvSpPr>
        <p:spPr>
          <a:xfrm>
            <a:off x="5423617" y="3529166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4" idx="0"/>
            <a:endCxn id="8" idx="2"/>
          </p:cNvCxnSpPr>
          <p:nvPr/>
        </p:nvCxnSpPr>
        <p:spPr>
          <a:xfrm flipV="1">
            <a:off x="5200665" y="3760999"/>
            <a:ext cx="500120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0"/>
            <a:endCxn id="8" idx="2"/>
          </p:cNvCxnSpPr>
          <p:nvPr/>
        </p:nvCxnSpPr>
        <p:spPr>
          <a:xfrm flipH="1" flipV="1">
            <a:off x="5700785" y="3760999"/>
            <a:ext cx="277167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0"/>
            <a:endCxn id="5" idx="3"/>
          </p:cNvCxnSpPr>
          <p:nvPr/>
        </p:nvCxnSpPr>
        <p:spPr>
          <a:xfrm flipV="1">
            <a:off x="5700785" y="2883888"/>
            <a:ext cx="364251" cy="6452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6412558" y="3529166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121687" y="5334588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6" idx="0"/>
            <a:endCxn id="17" idx="2"/>
          </p:cNvCxnSpPr>
          <p:nvPr/>
        </p:nvCxnSpPr>
        <p:spPr>
          <a:xfrm flipV="1">
            <a:off x="5977952" y="3760999"/>
            <a:ext cx="711774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0"/>
            <a:endCxn id="17" idx="2"/>
          </p:cNvCxnSpPr>
          <p:nvPr/>
        </p:nvCxnSpPr>
        <p:spPr>
          <a:xfrm flipH="1" flipV="1">
            <a:off x="6689726" y="3760999"/>
            <a:ext cx="180201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7" idx="0"/>
            <a:endCxn id="5" idx="5"/>
          </p:cNvCxnSpPr>
          <p:nvPr/>
        </p:nvCxnSpPr>
        <p:spPr>
          <a:xfrm flipH="1" flipV="1">
            <a:off x="6485518" y="2883888"/>
            <a:ext cx="204208" cy="6452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stCxn id="4" idx="4"/>
            <a:endCxn id="18" idx="1"/>
          </p:cNvCxnSpPr>
          <p:nvPr/>
        </p:nvCxnSpPr>
        <p:spPr>
          <a:xfrm rot="16200000" flipH="1">
            <a:off x="5381491" y="4710308"/>
            <a:ext cx="559371" cy="92102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18" idx="3"/>
            <a:endCxn id="7" idx="4"/>
          </p:cNvCxnSpPr>
          <p:nvPr/>
        </p:nvCxnSpPr>
        <p:spPr>
          <a:xfrm flipV="1">
            <a:off x="6676022" y="4891134"/>
            <a:ext cx="193905" cy="55937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80630" y="219753"/>
            <a:ext cx="8939905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700" dirty="0"/>
              <a:t>Horn clauses can be thought of as directed graphs with some of the nodes as “gates”</a:t>
            </a:r>
          </a:p>
          <a:p>
            <a:pPr marL="285750" indent="-285750">
              <a:buFont typeface="Arial"/>
              <a:buChar char="•"/>
            </a:pPr>
            <a:r>
              <a:rPr lang="en-US" sz="2700" dirty="0"/>
              <a:t>Each gate is only passed if all nodes pointing to it are proven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200665" y="5687604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/>
          <p:cNvCxnSpPr>
            <a:stCxn id="34" idx="0"/>
            <a:endCxn id="6" idx="4"/>
          </p:cNvCxnSpPr>
          <p:nvPr/>
        </p:nvCxnSpPr>
        <p:spPr>
          <a:xfrm flipV="1">
            <a:off x="5477833" y="4891134"/>
            <a:ext cx="500119" cy="7964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8378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chaining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1498" y="2164501"/>
            <a:ext cx="4617312" cy="363901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a∧b</a:t>
            </a:r>
            <a:r>
              <a:rPr lang="en-US" dirty="0" err="1">
                <a:sym typeface="Wingdings"/>
              </a:rPr>
              <a:t>c</a:t>
            </a:r>
            <a:endParaRPr lang="en-US" dirty="0">
              <a:sym typeface="Wingdings"/>
            </a:endParaRPr>
          </a:p>
          <a:p>
            <a:pPr marL="0" indent="0">
              <a:buNone/>
            </a:pPr>
            <a:r>
              <a:rPr lang="en-US" dirty="0" err="1"/>
              <a:t>b∧d</a:t>
            </a:r>
            <a:r>
              <a:rPr lang="en-US" dirty="0" err="1">
                <a:sym typeface="Wingdings"/>
              </a:rPr>
              <a:t>c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</a:t>
            </a:r>
            <a:r>
              <a:rPr lang="en-US" dirty="0" err="1">
                <a:sym typeface="Wingdings"/>
              </a:rPr>
              <a:t>d</a:t>
            </a:r>
            <a:endParaRPr lang="en-US" dirty="0">
              <a:sym typeface="Wingdings"/>
            </a:endParaRPr>
          </a:p>
          <a:p>
            <a:pPr marL="0" indent="0">
              <a:buNone/>
            </a:pPr>
            <a:r>
              <a:rPr lang="en-US" dirty="0">
                <a:sym typeface="Wingdings"/>
              </a:rPr>
              <a:t>b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a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GOAL: c</a:t>
            </a:r>
          </a:p>
          <a:p>
            <a:pPr marL="0" indent="0">
              <a:buNone/>
            </a:pPr>
            <a:endParaRPr lang="en-US" dirty="0">
              <a:sym typeface="Wingdings"/>
            </a:endParaRPr>
          </a:p>
          <a:p>
            <a:pPr marL="0" indent="0">
              <a:buNone/>
            </a:pPr>
            <a:r>
              <a:rPr lang="en-US" dirty="0">
                <a:sym typeface="Wingdings"/>
              </a:rPr>
              <a:t>(PROLOG goes depth-first, left-to-right)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972913" y="4044483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" name="Oval 5"/>
          <p:cNvSpPr/>
          <p:nvPr/>
        </p:nvSpPr>
        <p:spPr>
          <a:xfrm>
            <a:off x="7047525" y="2124321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" name="Oval 6"/>
          <p:cNvSpPr/>
          <p:nvPr/>
        </p:nvSpPr>
        <p:spPr>
          <a:xfrm>
            <a:off x="6750200" y="4044483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8" name="Oval 7"/>
          <p:cNvSpPr/>
          <p:nvPr/>
        </p:nvSpPr>
        <p:spPr>
          <a:xfrm>
            <a:off x="7642175" y="4044483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9" name="Rectangle 8"/>
          <p:cNvSpPr/>
          <p:nvPr/>
        </p:nvSpPr>
        <p:spPr>
          <a:xfrm>
            <a:off x="6493190" y="3277165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5" idx="0"/>
            <a:endCxn id="9" idx="2"/>
          </p:cNvCxnSpPr>
          <p:nvPr/>
        </p:nvCxnSpPr>
        <p:spPr>
          <a:xfrm flipV="1">
            <a:off x="6270238" y="3508998"/>
            <a:ext cx="500120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0"/>
            <a:endCxn id="9" idx="2"/>
          </p:cNvCxnSpPr>
          <p:nvPr/>
        </p:nvCxnSpPr>
        <p:spPr>
          <a:xfrm flipH="1" flipV="1">
            <a:off x="6770358" y="3508998"/>
            <a:ext cx="277167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9" idx="0"/>
            <a:endCxn id="6" idx="3"/>
          </p:cNvCxnSpPr>
          <p:nvPr/>
        </p:nvCxnSpPr>
        <p:spPr>
          <a:xfrm flipV="1">
            <a:off x="6770358" y="2631887"/>
            <a:ext cx="364251" cy="6452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7482131" y="3277165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91260" y="5082587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stCxn id="7" idx="0"/>
            <a:endCxn id="13" idx="2"/>
          </p:cNvCxnSpPr>
          <p:nvPr/>
        </p:nvCxnSpPr>
        <p:spPr>
          <a:xfrm flipV="1">
            <a:off x="7047525" y="3508998"/>
            <a:ext cx="711774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0"/>
            <a:endCxn id="13" idx="2"/>
          </p:cNvCxnSpPr>
          <p:nvPr/>
        </p:nvCxnSpPr>
        <p:spPr>
          <a:xfrm flipH="1" flipV="1">
            <a:off x="7759299" y="3508998"/>
            <a:ext cx="180201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0"/>
            <a:endCxn id="6" idx="5"/>
          </p:cNvCxnSpPr>
          <p:nvPr/>
        </p:nvCxnSpPr>
        <p:spPr>
          <a:xfrm flipH="1" flipV="1">
            <a:off x="7555091" y="2631887"/>
            <a:ext cx="204208" cy="6452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5" idx="4"/>
            <a:endCxn id="14" idx="1"/>
          </p:cNvCxnSpPr>
          <p:nvPr/>
        </p:nvCxnSpPr>
        <p:spPr>
          <a:xfrm rot="16200000" flipH="1">
            <a:off x="6451064" y="4458307"/>
            <a:ext cx="559371" cy="92102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14" idx="3"/>
            <a:endCxn id="8" idx="4"/>
          </p:cNvCxnSpPr>
          <p:nvPr/>
        </p:nvCxnSpPr>
        <p:spPr>
          <a:xfrm flipV="1">
            <a:off x="7745595" y="4639133"/>
            <a:ext cx="193905" cy="55937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6270238" y="5435603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>
            <a:stCxn id="20" idx="0"/>
            <a:endCxn id="7" idx="4"/>
          </p:cNvCxnSpPr>
          <p:nvPr/>
        </p:nvCxnSpPr>
        <p:spPr>
          <a:xfrm flipV="1">
            <a:off x="6547406" y="4639133"/>
            <a:ext cx="500119" cy="7964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5324048" y="5435602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>
            <a:stCxn id="22" idx="0"/>
            <a:endCxn id="5" idx="3"/>
          </p:cNvCxnSpPr>
          <p:nvPr/>
        </p:nvCxnSpPr>
        <p:spPr>
          <a:xfrm flipV="1">
            <a:off x="5601216" y="4552049"/>
            <a:ext cx="458781" cy="8835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497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7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1. Convert to negation-normal 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conditionals</a:t>
            </a:r>
            <a:br>
              <a:rPr lang="en-US" dirty="0"/>
            </a:br>
            <a:endParaRPr lang="en-US" dirty="0"/>
          </a:p>
          <a:p>
            <a:r>
              <a:rPr lang="en-US" dirty="0"/>
              <a:t>Bring negation symbols to the lowest level possible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900" y="2245446"/>
            <a:ext cx="4394200" cy="419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600" y="3915494"/>
            <a:ext cx="51181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596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019" y="0"/>
            <a:ext cx="8130839" cy="630225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47882" y="6411988"/>
            <a:ext cx="6643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Source: </a:t>
            </a:r>
            <a:r>
              <a:rPr lang="en-US" dirty="0">
                <a:hlinkClick r:id="rId3"/>
              </a:rPr>
              <a:t>https://web.stanford.edu/class/cs227/Lectures/lec08a.pdf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524569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chaining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626342" y="2164502"/>
            <a:ext cx="1739980" cy="3639019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a∧b</a:t>
            </a:r>
            <a:r>
              <a:rPr lang="en-US" dirty="0" err="1">
                <a:sym typeface="Wingdings"/>
              </a:rPr>
              <a:t>c</a:t>
            </a:r>
            <a:endParaRPr lang="en-US" dirty="0">
              <a:sym typeface="Wingdings"/>
            </a:endParaRPr>
          </a:p>
          <a:p>
            <a:pPr marL="0" indent="0">
              <a:buNone/>
            </a:pPr>
            <a:r>
              <a:rPr lang="en-US" dirty="0" err="1"/>
              <a:t>b∧d</a:t>
            </a:r>
            <a:r>
              <a:rPr lang="en-US" dirty="0" err="1">
                <a:sym typeface="Wingdings"/>
              </a:rPr>
              <a:t>c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</a:t>
            </a:r>
            <a:r>
              <a:rPr lang="en-US" dirty="0" err="1">
                <a:sym typeface="Wingdings"/>
              </a:rPr>
              <a:t>d</a:t>
            </a:r>
            <a:endParaRPr lang="en-US" dirty="0">
              <a:sym typeface="Wingdings"/>
            </a:endParaRPr>
          </a:p>
          <a:p>
            <a:pPr marL="0" indent="0">
              <a:buNone/>
            </a:pPr>
            <a:r>
              <a:rPr lang="en-US" dirty="0">
                <a:sym typeface="Wingdings"/>
              </a:rPr>
              <a:t>b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a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GOAL: c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903340" y="4296484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" name="Oval 5"/>
          <p:cNvSpPr/>
          <p:nvPr/>
        </p:nvSpPr>
        <p:spPr>
          <a:xfrm>
            <a:off x="5977952" y="2376322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" name="Oval 6"/>
          <p:cNvSpPr/>
          <p:nvPr/>
        </p:nvSpPr>
        <p:spPr>
          <a:xfrm>
            <a:off x="5680627" y="4296484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8" name="Oval 7"/>
          <p:cNvSpPr/>
          <p:nvPr/>
        </p:nvSpPr>
        <p:spPr>
          <a:xfrm>
            <a:off x="6572602" y="4296484"/>
            <a:ext cx="594650" cy="5946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9" name="Rectangle 8"/>
          <p:cNvSpPr/>
          <p:nvPr/>
        </p:nvSpPr>
        <p:spPr>
          <a:xfrm>
            <a:off x="5423617" y="3529166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5" idx="0"/>
            <a:endCxn id="9" idx="2"/>
          </p:cNvCxnSpPr>
          <p:nvPr/>
        </p:nvCxnSpPr>
        <p:spPr>
          <a:xfrm flipV="1">
            <a:off x="5200665" y="3760999"/>
            <a:ext cx="500120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0"/>
            <a:endCxn id="9" idx="2"/>
          </p:cNvCxnSpPr>
          <p:nvPr/>
        </p:nvCxnSpPr>
        <p:spPr>
          <a:xfrm flipH="1" flipV="1">
            <a:off x="5700785" y="3760999"/>
            <a:ext cx="277167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9" idx="0"/>
            <a:endCxn id="6" idx="3"/>
          </p:cNvCxnSpPr>
          <p:nvPr/>
        </p:nvCxnSpPr>
        <p:spPr>
          <a:xfrm flipV="1">
            <a:off x="5700785" y="2883888"/>
            <a:ext cx="364251" cy="6452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412558" y="3529166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121687" y="5334588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stCxn id="7" idx="0"/>
            <a:endCxn id="13" idx="2"/>
          </p:cNvCxnSpPr>
          <p:nvPr/>
        </p:nvCxnSpPr>
        <p:spPr>
          <a:xfrm flipV="1">
            <a:off x="5977952" y="3760999"/>
            <a:ext cx="711774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0"/>
            <a:endCxn id="13" idx="2"/>
          </p:cNvCxnSpPr>
          <p:nvPr/>
        </p:nvCxnSpPr>
        <p:spPr>
          <a:xfrm flipH="1" flipV="1">
            <a:off x="6689726" y="3760999"/>
            <a:ext cx="180201" cy="5354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0"/>
            <a:endCxn id="6" idx="5"/>
          </p:cNvCxnSpPr>
          <p:nvPr/>
        </p:nvCxnSpPr>
        <p:spPr>
          <a:xfrm flipH="1" flipV="1">
            <a:off x="6485518" y="2883888"/>
            <a:ext cx="204208" cy="6452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5" idx="4"/>
            <a:endCxn id="14" idx="1"/>
          </p:cNvCxnSpPr>
          <p:nvPr/>
        </p:nvCxnSpPr>
        <p:spPr>
          <a:xfrm rot="16200000" flipH="1">
            <a:off x="5381491" y="4710308"/>
            <a:ext cx="559371" cy="92102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14" idx="3"/>
            <a:endCxn id="8" idx="4"/>
          </p:cNvCxnSpPr>
          <p:nvPr/>
        </p:nvCxnSpPr>
        <p:spPr>
          <a:xfrm flipV="1">
            <a:off x="6676022" y="4891134"/>
            <a:ext cx="193905" cy="55937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200665" y="5687604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>
            <a:stCxn id="20" idx="0"/>
            <a:endCxn id="7" idx="4"/>
          </p:cNvCxnSpPr>
          <p:nvPr/>
        </p:nvCxnSpPr>
        <p:spPr>
          <a:xfrm flipV="1">
            <a:off x="5477833" y="4891134"/>
            <a:ext cx="500119" cy="7964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4254475" y="5687603"/>
            <a:ext cx="554335" cy="231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>
            <a:stCxn id="22" idx="0"/>
            <a:endCxn id="5" idx="3"/>
          </p:cNvCxnSpPr>
          <p:nvPr/>
        </p:nvCxnSpPr>
        <p:spPr>
          <a:xfrm flipV="1">
            <a:off x="4531643" y="4804050"/>
            <a:ext cx="458781" cy="8835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46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098" y="177801"/>
            <a:ext cx="8287301" cy="587128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47882" y="6411988"/>
            <a:ext cx="6643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Source: </a:t>
            </a:r>
            <a:r>
              <a:rPr lang="en-US" dirty="0">
                <a:hlinkClick r:id="rId3"/>
              </a:rPr>
              <a:t>https://web.stanford.edu/class/cs227/Lectures/lec08a.pdf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922988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440" y="159459"/>
            <a:ext cx="8351038" cy="61000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47882" y="6411988"/>
            <a:ext cx="6643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Source: </a:t>
            </a:r>
            <a:r>
              <a:rPr lang="en-US" dirty="0">
                <a:hlinkClick r:id="rId3"/>
              </a:rPr>
              <a:t>https://web.stanford.edu/class/cs227/Lectures/lec08a.pdf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57740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https://en.wikipedia.org/wiki/Conjunctive_normal_form#First-order_logic</a:t>
            </a:r>
            <a:endParaRPr lang="en-US" dirty="0"/>
          </a:p>
          <a:p>
            <a:r>
              <a:rPr lang="en-US" dirty="0">
                <a:hlinkClick r:id="rId3"/>
              </a:rPr>
              <a:t>https://courses.cs.washington.edu/courses/cse473/01sp/slides/fol-inference-4.pdf</a:t>
            </a:r>
            <a:endParaRPr lang="en-US" dirty="0"/>
          </a:p>
          <a:p>
            <a:r>
              <a:rPr lang="en-US" dirty="0">
                <a:hlinkClick r:id="rId4"/>
              </a:rPr>
              <a:t>http://www.cs.toronto.edu/~sheila/384/w11/Lectures/csc384w11-KR-tutorial.pdf</a:t>
            </a:r>
            <a:endParaRPr lang="en-US" dirty="0"/>
          </a:p>
          <a:p>
            <a:r>
              <a:rPr lang="en-US" dirty="0">
                <a:hlinkClick r:id="rId5"/>
              </a:rPr>
              <a:t>http://citeseerx.ist.psu.edu/viewdoc/download?doi=10.1.1.301.439&amp;rep=rep1&amp;type=pdf</a:t>
            </a:r>
            <a:r>
              <a:rPr lang="en-US" dirty="0"/>
              <a:t> </a:t>
            </a:r>
          </a:p>
          <a:p>
            <a:r>
              <a:rPr lang="en-US" dirty="0">
                <a:hlinkClick r:id="rId6"/>
              </a:rPr>
              <a:t>https://en.wikipedia.org/wiki/SLD_resolution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632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C1BA04C-F39B-E846-A9F1-1925F33E8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9156"/>
            <a:ext cx="8229600" cy="743187"/>
          </a:xfrm>
        </p:spPr>
        <p:txBody>
          <a:bodyPr>
            <a:normAutofit fontScale="90000"/>
          </a:bodyPr>
          <a:lstStyle/>
          <a:p>
            <a:r>
              <a:rPr lang="en-US" dirty="0"/>
              <a:t>The “find inconsistent sets”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9A7C17-D7DC-9146-8692-67BABD91F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463" y="892344"/>
            <a:ext cx="8761379" cy="587162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 “formula set” is a set of formulae, which together may or may not lead to a contradiction (is inconsistent)</a:t>
            </a:r>
          </a:p>
          <a:p>
            <a:r>
              <a:rPr lang="en-US" dirty="0"/>
              <a:t>You are given a set of formula sets, and must determine which of them are inconsistent</a:t>
            </a:r>
          </a:p>
          <a:p>
            <a:r>
              <a:rPr lang="en-US" dirty="0"/>
              <a:t>You have an overall time limit. In this time limit, you must identify as many inconsistent formula sets as possible.</a:t>
            </a:r>
          </a:p>
          <a:p>
            <a:pPr lvl="1"/>
            <a:r>
              <a:rPr lang="en-US" dirty="0"/>
              <a:t>If you identify a formula set as inconsistent and it’s actually not inconsistent, you lose points</a:t>
            </a:r>
          </a:p>
          <a:p>
            <a:pPr lvl="1"/>
            <a:r>
              <a:rPr lang="en-US" dirty="0"/>
              <a:t>If you fail to identify a formula set as inconsistent and it actually is, you lose points</a:t>
            </a:r>
          </a:p>
          <a:p>
            <a:r>
              <a:rPr lang="en-US" dirty="0"/>
              <a:t>There is an enormous amount of variability here:</a:t>
            </a:r>
          </a:p>
          <a:p>
            <a:pPr lvl="1"/>
            <a:r>
              <a:rPr lang="en-US" dirty="0"/>
              <a:t>How do you know which to run your theorem prover on first?</a:t>
            </a:r>
          </a:p>
          <a:p>
            <a:pPr lvl="1"/>
            <a:r>
              <a:rPr lang="en-US" dirty="0"/>
              <a:t>How long should you wait on a given formula set before abandoning and trying another?</a:t>
            </a:r>
          </a:p>
        </p:txBody>
      </p:sp>
    </p:spTree>
    <p:extLst>
      <p:ext uri="{BB962C8B-B14F-4D97-AF65-F5344CB8AC3E}">
        <p14:creationId xmlns:p14="http://schemas.microsoft.com/office/powerpoint/2010/main" val="6292769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714" y="0"/>
            <a:ext cx="8229600" cy="674451"/>
          </a:xfrm>
        </p:spPr>
        <p:txBody>
          <a:bodyPr>
            <a:noAutofit/>
          </a:bodyPr>
          <a:lstStyle/>
          <a:p>
            <a:r>
              <a:rPr lang="en-US" sz="3600" dirty="0"/>
              <a:t>Project 2: Due 11/1 (Presentations 10/30)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65" y="674451"/>
            <a:ext cx="9014297" cy="5889001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You will write a refutation prover for FOL using first-order resolution (</a:t>
            </a:r>
            <a:r>
              <a:rPr lang="en-US" i="1" dirty="0"/>
              <a:t>described in next lecture</a:t>
            </a:r>
            <a:r>
              <a:rPr lang="en-US" dirty="0"/>
              <a:t>)</a:t>
            </a:r>
          </a:p>
          <a:p>
            <a:r>
              <a:rPr lang="en-US" dirty="0"/>
              <a:t>You will solve the “find inconsistent sets” task, but have some clever innovation(s) to make it better. </a:t>
            </a:r>
          </a:p>
          <a:p>
            <a:r>
              <a:rPr lang="en-US" dirty="0"/>
              <a:t>Must work in Python 3.4+ without any special libraries to be installed</a:t>
            </a:r>
          </a:p>
          <a:p>
            <a:r>
              <a:rPr lang="en-US" dirty="0"/>
              <a:t>Submit a file </a:t>
            </a:r>
            <a:r>
              <a:rPr lang="en-US" b="1" dirty="0"/>
              <a:t>p2.py </a:t>
            </a:r>
            <a:r>
              <a:rPr lang="en-US" dirty="0"/>
              <a:t>with </a:t>
            </a:r>
            <a:r>
              <a:rPr lang="en-US" i="1" dirty="0"/>
              <a:t>no outputting code (print or any similar statements) at any level</a:t>
            </a:r>
            <a:r>
              <a:rPr lang="en-US" dirty="0"/>
              <a:t>. This file should have a function </a:t>
            </a:r>
            <a:r>
              <a:rPr lang="en-US" dirty="0" err="1">
                <a:solidFill>
                  <a:srgbClr val="3366FF"/>
                </a:solidFill>
                <a:latin typeface="Andale Mono"/>
                <a:cs typeface="Andale Mono"/>
              </a:rPr>
              <a:t>findIncSet</a:t>
            </a:r>
            <a:r>
              <a:rPr lang="en-US" dirty="0">
                <a:solidFill>
                  <a:srgbClr val="3366FF"/>
                </a:solidFill>
                <a:latin typeface="Andale Mono"/>
                <a:cs typeface="Andale Mono"/>
              </a:rPr>
              <a:t>(</a:t>
            </a:r>
            <a:r>
              <a:rPr lang="en-US" dirty="0" err="1">
                <a:solidFill>
                  <a:srgbClr val="3366FF"/>
                </a:solidFill>
                <a:latin typeface="Andale Mono"/>
                <a:cs typeface="Andale Mono"/>
              </a:rPr>
              <a:t>fSets</a:t>
            </a:r>
            <a:r>
              <a:rPr lang="en-US" dirty="0">
                <a:solidFill>
                  <a:srgbClr val="3366FF"/>
                </a:solidFill>
                <a:latin typeface="Andale Mono"/>
                <a:cs typeface="Andale Mono"/>
              </a:rPr>
              <a:t>)</a:t>
            </a:r>
            <a:r>
              <a:rPr lang="en-US" dirty="0"/>
              <a:t>, where:</a:t>
            </a:r>
          </a:p>
          <a:p>
            <a:pPr lvl="1"/>
            <a:r>
              <a:rPr lang="en-US" dirty="0" err="1">
                <a:solidFill>
                  <a:srgbClr val="3366FF"/>
                </a:solidFill>
                <a:latin typeface="Andale Mono"/>
                <a:cs typeface="Andale Mono"/>
              </a:rPr>
              <a:t>fSets</a:t>
            </a:r>
            <a:r>
              <a:rPr lang="en-US" dirty="0"/>
              <a:t>: A list (the master list) containing lists (the formula sets) of strings. </a:t>
            </a:r>
          </a:p>
          <a:p>
            <a:pPr lvl="1"/>
            <a:r>
              <a:rPr lang="en-US" dirty="0"/>
              <a:t>Each string is an S-expression of a well-formed FOL formula.</a:t>
            </a:r>
          </a:p>
          <a:p>
            <a:pPr lvl="2"/>
            <a:r>
              <a:rPr lang="en-US" dirty="0"/>
              <a:t>All non-operator symbols will be lower-case </a:t>
            </a:r>
            <a:r>
              <a:rPr lang="en-US" dirty="0" err="1"/>
              <a:t>alphanumberic</a:t>
            </a:r>
            <a:r>
              <a:rPr lang="en-US" dirty="0"/>
              <a:t> strings</a:t>
            </a:r>
          </a:p>
          <a:p>
            <a:pPr lvl="2"/>
            <a:r>
              <a:rPr lang="en-US" dirty="0"/>
              <a:t>All formulae are well-formed; all non-quantified objects are actually objects (and vice versa)</a:t>
            </a:r>
          </a:p>
          <a:p>
            <a:pPr lvl="2"/>
            <a:r>
              <a:rPr lang="en-US" dirty="0"/>
              <a:t>Roughly 50 percent of the formula sets are inconsistent</a:t>
            </a:r>
          </a:p>
          <a:p>
            <a:pPr lvl="2"/>
            <a:r>
              <a:rPr lang="en-US" dirty="0"/>
              <a:t>The number of formula sets will be between 2 and 10,000,000.</a:t>
            </a:r>
            <a:endParaRPr lang="en-US" b="1" dirty="0"/>
          </a:p>
          <a:p>
            <a:pPr lvl="1"/>
            <a:r>
              <a:rPr lang="en-US" dirty="0"/>
              <a:t>Your code will return a list of integers:</a:t>
            </a:r>
          </a:p>
          <a:p>
            <a:pPr lvl="2"/>
            <a:r>
              <a:rPr lang="en-US" dirty="0"/>
              <a:t>These integers correspond to the indices of the formula sets that you believe are inconsistent.</a:t>
            </a:r>
          </a:p>
          <a:p>
            <a:pPr lvl="2"/>
            <a:r>
              <a:rPr lang="en-US" dirty="0"/>
              <a:t>Indices should be zero-indexed: the first formula set in the master list has the index ‘0’.</a:t>
            </a:r>
          </a:p>
          <a:p>
            <a:pPr lvl="2"/>
            <a:r>
              <a:rPr lang="en-US" dirty="0"/>
              <a:t>No whitespace, newline characters, etc. Just integers (not strings!) separated by commas.</a:t>
            </a:r>
          </a:p>
          <a:p>
            <a:pPr lvl="1"/>
            <a:r>
              <a:rPr lang="en-US" dirty="0"/>
              <a:t>Grading:</a:t>
            </a:r>
          </a:p>
          <a:p>
            <a:pPr lvl="2"/>
            <a:r>
              <a:rPr lang="en-US" dirty="0"/>
              <a:t>You start with 100 points (see rubric on next slide; this component is approximately 65% of the grade for this project)</a:t>
            </a:r>
          </a:p>
          <a:p>
            <a:r>
              <a:rPr lang="en-US" b="1" dirty="0"/>
              <a:t>It is crucial that you work together intelligently on this</a:t>
            </a:r>
            <a:r>
              <a:rPr lang="en-US" dirty="0"/>
              <a:t>. Perhaps one person can write the convertor to CNF, one can write the unification algorithm, one can do rigorous testing of all modules, one can design the selection heuristic, etc. </a:t>
            </a:r>
            <a:r>
              <a:rPr lang="en-US" dirty="0">
                <a:solidFill>
                  <a:srgbClr val="7030A0"/>
                </a:solidFill>
              </a:rPr>
              <a:t>There is a lot of work to do for this project --- avoid working alone!	</a:t>
            </a:r>
          </a:p>
        </p:txBody>
      </p:sp>
    </p:spTree>
    <p:extLst>
      <p:ext uri="{BB962C8B-B14F-4D97-AF65-F5344CB8AC3E}">
        <p14:creationId xmlns:p14="http://schemas.microsoft.com/office/powerpoint/2010/main" val="2048590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186" y="28741"/>
            <a:ext cx="8229600" cy="658680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2: Due 11/1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763" y="687421"/>
            <a:ext cx="8883712" cy="607955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Groups of up to 4</a:t>
            </a:r>
          </a:p>
          <a:p>
            <a:r>
              <a:rPr lang="en-US" dirty="0"/>
              <a:t>Your group will also give a </a:t>
            </a:r>
            <a:r>
              <a:rPr lang="en-US" b="1" dirty="0"/>
              <a:t>10-minute presentation </a:t>
            </a:r>
            <a:r>
              <a:rPr lang="en-US" dirty="0"/>
              <a:t>explaining your algorithm’s uniqueness---do not waste time explaining basics!</a:t>
            </a:r>
          </a:p>
          <a:p>
            <a:r>
              <a:rPr lang="en-US" dirty="0"/>
              <a:t>At the end of the day, there will be a competition for the fastest FOL </a:t>
            </a:r>
            <a:r>
              <a:rPr lang="en-US" dirty="0" err="1"/>
              <a:t>prover</a:t>
            </a:r>
            <a:r>
              <a:rPr lang="en-US" dirty="0"/>
              <a:t>; winner will get bonus points</a:t>
            </a:r>
          </a:p>
          <a:p>
            <a:pPr lvl="1"/>
            <a:r>
              <a:rPr lang="en-US" dirty="0"/>
              <a:t>My code will import your “p2.py” once, and call the function </a:t>
            </a:r>
            <a:r>
              <a:rPr lang="en-US" dirty="0" err="1"/>
              <a:t>findIncSet</a:t>
            </a:r>
            <a:r>
              <a:rPr lang="en-US" dirty="0"/>
              <a:t>() multiple times</a:t>
            </a:r>
          </a:p>
          <a:p>
            <a:pPr lvl="1"/>
            <a:r>
              <a:rPr lang="en-US" dirty="0"/>
              <a:t>If it fails on any instance (exception or wrong answer), it’s disqualified</a:t>
            </a:r>
          </a:p>
          <a:p>
            <a:pPr lvl="1"/>
            <a:r>
              <a:rPr lang="en-US" dirty="0"/>
              <a:t>The fastest overall time wins</a:t>
            </a:r>
          </a:p>
          <a:p>
            <a:r>
              <a:rPr lang="en-US" dirty="0"/>
              <a:t>RUBRIC:</a:t>
            </a:r>
          </a:p>
          <a:p>
            <a:pPr lvl="1"/>
            <a:r>
              <a:rPr lang="en-US" dirty="0"/>
              <a:t>75% - Code quality</a:t>
            </a:r>
          </a:p>
          <a:p>
            <a:pPr lvl="2"/>
            <a:r>
              <a:rPr lang="en-US" dirty="0"/>
              <a:t>65% - Code is a variant of FO-resolution, satisfies all requirements in previous slide, runs correctly</a:t>
            </a:r>
          </a:p>
          <a:p>
            <a:pPr lvl="2"/>
            <a:r>
              <a:rPr lang="en-US" dirty="0"/>
              <a:t>This component is calculated by starting with 100 points:</a:t>
            </a:r>
          </a:p>
          <a:p>
            <a:pPr lvl="3"/>
            <a:r>
              <a:rPr lang="en-US" dirty="0"/>
              <a:t>Let </a:t>
            </a:r>
            <a:r>
              <a:rPr lang="en-US" b="1" dirty="0"/>
              <a:t>n</a:t>
            </a:r>
            <a:r>
              <a:rPr lang="en-US" dirty="0"/>
              <a:t> be the number of formula sets in the input</a:t>
            </a:r>
          </a:p>
          <a:p>
            <a:pPr lvl="3"/>
            <a:r>
              <a:rPr lang="en-US" dirty="0"/>
              <a:t>If you output the index of a formula set that is not inconsistent, then you lose </a:t>
            </a:r>
            <a:r>
              <a:rPr lang="en-US" b="1" dirty="0"/>
              <a:t>100/n</a:t>
            </a:r>
            <a:r>
              <a:rPr lang="en-US" dirty="0"/>
              <a:t> points.</a:t>
            </a:r>
          </a:p>
          <a:p>
            <a:pPr lvl="3"/>
            <a:r>
              <a:rPr lang="en-US" dirty="0"/>
              <a:t>If you fail to output the index of a formula set that is inconsistent, then you lose </a:t>
            </a:r>
            <a:r>
              <a:rPr lang="en-US" b="1" dirty="0"/>
              <a:t>100/n</a:t>
            </a:r>
            <a:r>
              <a:rPr lang="en-US" dirty="0"/>
              <a:t> points.</a:t>
            </a:r>
          </a:p>
          <a:p>
            <a:pPr lvl="3"/>
            <a:r>
              <a:rPr lang="en-US" dirty="0"/>
              <a:t>If you output an invalid index, a string in an invalid format, or generate an exception, then you lose </a:t>
            </a:r>
            <a:r>
              <a:rPr lang="en-US" b="1" dirty="0"/>
              <a:t>100 </a:t>
            </a:r>
            <a:r>
              <a:rPr lang="en-US" dirty="0"/>
              <a:t>points. </a:t>
            </a:r>
            <a:r>
              <a:rPr lang="en-US" b="1" dirty="0">
                <a:solidFill>
                  <a:srgbClr val="FF0000"/>
                </a:solidFill>
              </a:rPr>
              <a:t>TEST YOUR CODE!</a:t>
            </a:r>
            <a:endParaRPr lang="en-US" dirty="0"/>
          </a:p>
          <a:p>
            <a:pPr lvl="2"/>
            <a:r>
              <a:rPr lang="en-US" dirty="0"/>
              <a:t>10% - Your variant of FO-resolution must be clever; creative; non-trivial (or if you take this idea from somewhere, properly cite it)</a:t>
            </a:r>
          </a:p>
          <a:p>
            <a:pPr lvl="1"/>
            <a:r>
              <a:rPr lang="en-US" dirty="0"/>
              <a:t>25% - Presentation</a:t>
            </a:r>
          </a:p>
          <a:p>
            <a:pPr lvl="2"/>
            <a:r>
              <a:rPr lang="en-US" dirty="0"/>
              <a:t>5% - Time limit (not too short or long)</a:t>
            </a:r>
          </a:p>
          <a:p>
            <a:pPr lvl="2"/>
            <a:r>
              <a:rPr lang="en-US" dirty="0"/>
              <a:t>5% - Workload appeared shared</a:t>
            </a:r>
          </a:p>
          <a:p>
            <a:pPr lvl="2"/>
            <a:r>
              <a:rPr lang="en-US" dirty="0"/>
              <a:t>15% - Presentation was clear, algorithm easy to understand (peer reviewed) </a:t>
            </a:r>
          </a:p>
          <a:p>
            <a:pPr lvl="1"/>
            <a:r>
              <a:rPr lang="en-US" dirty="0"/>
              <a:t>10% - Bonus for winning competition</a:t>
            </a:r>
          </a:p>
        </p:txBody>
      </p:sp>
    </p:spTree>
    <p:extLst>
      <p:ext uri="{BB962C8B-B14F-4D97-AF65-F5344CB8AC3E}">
        <p14:creationId xmlns:p14="http://schemas.microsoft.com/office/powerpoint/2010/main" val="382198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600">
            <a:alpha val="5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186" y="28741"/>
            <a:ext cx="8229600" cy="65868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Project 2: Recommended Timeline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763" y="687421"/>
            <a:ext cx="8883712" cy="6079553"/>
          </a:xfrm>
        </p:spPr>
        <p:txBody>
          <a:bodyPr>
            <a:normAutofit/>
          </a:bodyPr>
          <a:lstStyle/>
          <a:p>
            <a:r>
              <a:rPr lang="en-US" b="1" dirty="0" smtClean="0"/>
              <a:t>10/12</a:t>
            </a:r>
            <a:r>
              <a:rPr lang="en-US" dirty="0" smtClean="0"/>
              <a:t> </a:t>
            </a:r>
            <a:r>
              <a:rPr lang="en-US" dirty="0"/>
              <a:t>– Unification algorithm </a:t>
            </a:r>
            <a:r>
              <a:rPr lang="en-US" dirty="0" smtClean="0"/>
              <a:t>complete</a:t>
            </a:r>
            <a:endParaRPr lang="en-US" dirty="0"/>
          </a:p>
          <a:p>
            <a:r>
              <a:rPr lang="en-US" b="1" dirty="0" smtClean="0"/>
              <a:t>10</a:t>
            </a:r>
            <a:r>
              <a:rPr lang="en-US" b="1" dirty="0"/>
              <a:t>/19</a:t>
            </a:r>
            <a:r>
              <a:rPr lang="en-US" dirty="0"/>
              <a:t> – FOL-to-CNF algorithm </a:t>
            </a:r>
            <a:r>
              <a:rPr lang="en-US" dirty="0" smtClean="0"/>
              <a:t>complete, Resolution </a:t>
            </a:r>
            <a:r>
              <a:rPr lang="en-US" dirty="0"/>
              <a:t>algorithm complete</a:t>
            </a:r>
          </a:p>
          <a:p>
            <a:r>
              <a:rPr lang="en-US" b="1" dirty="0"/>
              <a:t>10/26</a:t>
            </a:r>
            <a:r>
              <a:rPr lang="en-US" dirty="0"/>
              <a:t> – Novel heuristic and presentation </a:t>
            </a:r>
            <a:r>
              <a:rPr lang="en-US" dirty="0" smtClean="0"/>
              <a:t>complete, testing complete</a:t>
            </a:r>
            <a:endParaRPr lang="en-US" dirty="0"/>
          </a:p>
          <a:p>
            <a:r>
              <a:rPr lang="en-US" b="1" dirty="0"/>
              <a:t>10/31 – 11/1 </a:t>
            </a:r>
            <a:r>
              <a:rPr lang="en-US" dirty="0"/>
              <a:t>– Presentations </a:t>
            </a:r>
          </a:p>
          <a:p>
            <a:r>
              <a:rPr lang="en-US" b="1" dirty="0"/>
              <a:t>11/1</a:t>
            </a:r>
            <a:r>
              <a:rPr lang="en-US" dirty="0"/>
              <a:t> – Submit code </a:t>
            </a:r>
          </a:p>
        </p:txBody>
      </p:sp>
    </p:spTree>
    <p:extLst>
      <p:ext uri="{BB962C8B-B14F-4D97-AF65-F5344CB8AC3E}">
        <p14:creationId xmlns:p14="http://schemas.microsoft.com/office/powerpoint/2010/main" val="48144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Standardize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Easiest way: give each quantifier a unique variable name</a:t>
            </a:r>
          </a:p>
          <a:p>
            <a:r>
              <a:rPr lang="en-US" dirty="0"/>
              <a:t>Even when they don’t conflict! This makes things easier later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900" y="4114658"/>
            <a:ext cx="46355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5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 smtClean="0"/>
              <a:t>Prenex</a:t>
            </a:r>
            <a:r>
              <a:rPr lang="en-US" dirty="0" smtClean="0"/>
              <a:t> form and </a:t>
            </a:r>
            <a:r>
              <a:rPr lang="en-US" dirty="0" err="1" smtClean="0"/>
              <a:t>Skolemize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340" y="1600200"/>
            <a:ext cx="8515460" cy="4525963"/>
          </a:xfrm>
        </p:spPr>
        <p:txBody>
          <a:bodyPr/>
          <a:lstStyle/>
          <a:p>
            <a:r>
              <a:rPr lang="en-US" dirty="0"/>
              <a:t>3a: Start by converting all formulae to </a:t>
            </a:r>
            <a:r>
              <a:rPr lang="en-US" i="1" dirty="0" err="1"/>
              <a:t>prenex</a:t>
            </a:r>
            <a:r>
              <a:rPr lang="en-US" i="1" dirty="0"/>
              <a:t> normal form</a:t>
            </a:r>
            <a:r>
              <a:rPr lang="en-US" dirty="0"/>
              <a:t>---</a:t>
            </a:r>
            <a:r>
              <a:rPr lang="en-US" b="1" dirty="0"/>
              <a:t>all quantifiers </a:t>
            </a:r>
            <a:r>
              <a:rPr lang="en-US" dirty="0"/>
              <a:t>should be </a:t>
            </a:r>
            <a:r>
              <a:rPr lang="en-US" dirty="0" smtClean="0"/>
              <a:t>the top-level operators of the formula</a:t>
            </a:r>
          </a:p>
          <a:p>
            <a:r>
              <a:rPr lang="en-US" dirty="0" smtClean="0"/>
              <a:t>Be </a:t>
            </a:r>
            <a:r>
              <a:rPr lang="en-US" dirty="0"/>
              <a:t>careful to preserve </a:t>
            </a:r>
            <a:r>
              <a:rPr lang="en-US" dirty="0" smtClean="0"/>
              <a:t>quantifier </a:t>
            </a:r>
            <a:r>
              <a:rPr lang="en-US" dirty="0"/>
              <a:t>order</a:t>
            </a:r>
            <a:r>
              <a:rPr lang="en-US" dirty="0" smtClean="0"/>
              <a:t>!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This is not in </a:t>
            </a:r>
            <a:r>
              <a:rPr lang="en-US" dirty="0" err="1" smtClean="0"/>
              <a:t>prenex</a:t>
            </a:r>
            <a:r>
              <a:rPr lang="en-US" dirty="0" smtClean="0"/>
              <a:t> form (why?):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4045705"/>
            <a:ext cx="6121400" cy="482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316" y="5558367"/>
            <a:ext cx="52705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027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1655" y="6136265"/>
            <a:ext cx="85386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https://staff.science.uva.nl/u.endriss/teaching/cs3aur-kings-2002/pdf/resolution.pdf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22" y="40320"/>
            <a:ext cx="8692345" cy="615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695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147928"/>
          </a:xfrm>
        </p:spPr>
        <p:txBody>
          <a:bodyPr>
            <a:noAutofit/>
          </a:bodyPr>
          <a:lstStyle/>
          <a:p>
            <a:r>
              <a:rPr lang="en-US" sz="3200" dirty="0" smtClean="0"/>
              <a:t>When you “extract” a quantifier, their quantified variable must not exist in the other term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This is why the renaming step is important!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752" y="2972872"/>
            <a:ext cx="4508500" cy="2527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1583" y="3040084"/>
            <a:ext cx="235507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This formula: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2000" dirty="0" smtClean="0">
              <a:solidFill>
                <a:srgbClr val="FF0000"/>
              </a:solidFill>
            </a:endParaRPr>
          </a:p>
          <a:p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Is NOT the same as:</a:t>
            </a:r>
          </a:p>
          <a:p>
            <a:endParaRPr lang="en-US" sz="1600" dirty="0" smtClean="0">
              <a:solidFill>
                <a:srgbClr val="FF0000"/>
              </a:solidFill>
            </a:endParaRPr>
          </a:p>
          <a:p>
            <a:endParaRPr lang="en-US" sz="16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But rather: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724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 smtClean="0"/>
              <a:t>Prenex</a:t>
            </a:r>
            <a:r>
              <a:rPr lang="en-US" dirty="0" smtClean="0"/>
              <a:t> form and </a:t>
            </a:r>
            <a:r>
              <a:rPr lang="en-US" dirty="0" err="1" smtClean="0"/>
              <a:t>Skolemize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3b. Replace all existential quantifiers with </a:t>
            </a:r>
            <a:r>
              <a:rPr lang="en-US" i="1" dirty="0" err="1"/>
              <a:t>skolem</a:t>
            </a:r>
            <a:r>
              <a:rPr lang="en-US" i="1" dirty="0"/>
              <a:t> functions, </a:t>
            </a:r>
            <a:r>
              <a:rPr lang="en-US" dirty="0"/>
              <a:t>which replace quantified variables with a function depending on the previously quantified variables</a:t>
            </a:r>
          </a:p>
          <a:p>
            <a:r>
              <a:rPr lang="en-US" dirty="0"/>
              <a:t>Do this left-to-right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800" y="4467829"/>
            <a:ext cx="5727700" cy="482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67111" y="5129973"/>
            <a:ext cx="2187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is replaced by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00" y="5888458"/>
            <a:ext cx="75057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932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884"/>
            <a:ext cx="8229600" cy="884531"/>
          </a:xfrm>
        </p:spPr>
        <p:txBody>
          <a:bodyPr/>
          <a:lstStyle/>
          <a:p>
            <a:r>
              <a:rPr lang="en-US" dirty="0"/>
              <a:t>What are </a:t>
            </a:r>
            <a:r>
              <a:rPr lang="en-US" dirty="0" err="1"/>
              <a:t>skolem</a:t>
            </a:r>
            <a:r>
              <a:rPr lang="en-US" dirty="0"/>
              <a:t> functions?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339" y="1038214"/>
            <a:ext cx="8808879" cy="5634572"/>
          </a:xfrm>
        </p:spPr>
        <p:txBody>
          <a:bodyPr>
            <a:normAutofit/>
          </a:bodyPr>
          <a:lstStyle/>
          <a:p>
            <a:r>
              <a:rPr lang="en-US" sz="2400" dirty="0"/>
              <a:t>What factors does existentially quantified variable depend on?</a:t>
            </a:r>
            <a:br>
              <a:rPr lang="en-US" sz="2400" dirty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Given a boy, f(boy) returns the girl who loves that boy</a:t>
            </a:r>
          </a:p>
          <a:p>
            <a:r>
              <a:rPr lang="en-US" sz="2400" dirty="0"/>
              <a:t>If there are no quantifiers to the left of the existential, then it doesn’t depend on anything:</a:t>
            </a:r>
            <a:br>
              <a:rPr lang="en-US" sz="2400" dirty="0"/>
            </a:b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Technically, </a:t>
            </a:r>
            <a:r>
              <a:rPr lang="en-US" sz="2400" dirty="0" err="1"/>
              <a:t>f</a:t>
            </a:r>
            <a:r>
              <a:rPr lang="en-US" sz="2400" baseline="-25000" dirty="0" err="1"/>
              <a:t>x</a:t>
            </a:r>
            <a:r>
              <a:rPr lang="en-US" sz="2400" dirty="0"/>
              <a:t> here is a 0-ary function. Here we treat it as a fixed constant object, since the function </a:t>
            </a:r>
            <a:r>
              <a:rPr lang="en-US" sz="2400" dirty="0" err="1"/>
              <a:t>f</a:t>
            </a:r>
            <a:r>
              <a:rPr lang="en-US" sz="2400" baseline="-25000" dirty="0" err="1"/>
              <a:t>x</a:t>
            </a:r>
            <a:r>
              <a:rPr lang="en-US" sz="2400" dirty="0"/>
              <a:t> only has one possible output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1625321"/>
            <a:ext cx="4826000" cy="482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800" y="2330900"/>
            <a:ext cx="4470400" cy="482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1300" y="4367029"/>
            <a:ext cx="35687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19043</TotalTime>
  <Words>2532</Words>
  <Application>Microsoft Macintosh PowerPoint</Application>
  <PresentationFormat>On-screen Show (4:3)</PresentationFormat>
  <Paragraphs>264</Paragraphs>
  <Slides>38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Andale Mono</vt:lpstr>
      <vt:lpstr>Calibri</vt:lpstr>
      <vt:lpstr>Mangal</vt:lpstr>
      <vt:lpstr>Wingdings</vt:lpstr>
      <vt:lpstr>Arial</vt:lpstr>
      <vt:lpstr>Office Theme</vt:lpstr>
      <vt:lpstr>1_Office Theme</vt:lpstr>
      <vt:lpstr>Computationally Modeling Reasoning</vt:lpstr>
      <vt:lpstr>Converting FOL formulae to CNF</vt:lpstr>
      <vt:lpstr>1. Convert to negation-normal form</vt:lpstr>
      <vt:lpstr>2. Standardize variables</vt:lpstr>
      <vt:lpstr>3. Prenex form and Skolemize</vt:lpstr>
      <vt:lpstr>PowerPoint Presentation</vt:lpstr>
      <vt:lpstr>When you “extract” a quantifier, their quantified variable must not exist in the other term  This is why the renaming step is important!</vt:lpstr>
      <vt:lpstr>3. Prenex form and Skolemize</vt:lpstr>
      <vt:lpstr>What are skolem functions?</vt:lpstr>
      <vt:lpstr>PowerPoint Presentation</vt:lpstr>
      <vt:lpstr>4. Drop universal quantifiers</vt:lpstr>
      <vt:lpstr>Now, formula should have no quantifiers</vt:lpstr>
      <vt:lpstr>Recall: Every PC formula can be converted to CNF!</vt:lpstr>
      <vt:lpstr>Practice: carry out steps 1-4</vt:lpstr>
      <vt:lpstr>You should start on the project now.</vt:lpstr>
      <vt:lpstr>Refutation Proving with FOL resolution</vt:lpstr>
      <vt:lpstr>Example 1:</vt:lpstr>
      <vt:lpstr>Example 2: </vt:lpstr>
      <vt:lpstr>Example 3: </vt:lpstr>
      <vt:lpstr>Example 4: </vt:lpstr>
      <vt:lpstr>Why don’t we combine all possible pairs?</vt:lpstr>
      <vt:lpstr>Answering questions w/resolution</vt:lpstr>
      <vt:lpstr>Example: Question answering</vt:lpstr>
      <vt:lpstr>FO Resolution will not always terminate</vt:lpstr>
      <vt:lpstr>Resolution will not always terminate</vt:lpstr>
      <vt:lpstr>PowerPoint Presentation</vt:lpstr>
      <vt:lpstr>Horn Clauses</vt:lpstr>
      <vt:lpstr>PowerPoint Presentation</vt:lpstr>
      <vt:lpstr>Backward chaining</vt:lpstr>
      <vt:lpstr>PowerPoint Presentation</vt:lpstr>
      <vt:lpstr>Forward chaining</vt:lpstr>
      <vt:lpstr>PowerPoint Presentation</vt:lpstr>
      <vt:lpstr>PowerPoint Presentation</vt:lpstr>
      <vt:lpstr>Additional Sources</vt:lpstr>
      <vt:lpstr>The “find inconsistent sets” task</vt:lpstr>
      <vt:lpstr>Project 2: Due 11/1 (Presentations 10/30)</vt:lpstr>
      <vt:lpstr>Project 2: Due 11/1</vt:lpstr>
      <vt:lpstr>Project 2: Recommended Timeline</vt:lpstr>
    </vt:vector>
  </TitlesOfParts>
  <Company>RPI</Company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Human-Level Artificial Cognitive Systems (EHLACS)  Spring 2015  CSCI 4975/6961  COGS 4961/6962  </dc:title>
  <dc:creator>John Licato</dc:creator>
  <cp:lastModifiedBy>Microsoft Office User</cp:lastModifiedBy>
  <cp:revision>255</cp:revision>
  <dcterms:created xsi:type="dcterms:W3CDTF">2015-01-18T02:08:02Z</dcterms:created>
  <dcterms:modified xsi:type="dcterms:W3CDTF">2018-10-09T13:40:44Z</dcterms:modified>
</cp:coreProperties>
</file>

<file path=docProps/thumbnail.jpeg>
</file>